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3"/>
  </p:notesMasterIdLst>
  <p:handoutMasterIdLst>
    <p:handoutMasterId r:id="rId54"/>
  </p:handoutMasterIdLst>
  <p:sldIdLst>
    <p:sldId id="256" r:id="rId2"/>
    <p:sldId id="346" r:id="rId3"/>
    <p:sldId id="343" r:id="rId4"/>
    <p:sldId id="383" r:id="rId5"/>
    <p:sldId id="257" r:id="rId6"/>
    <p:sldId id="345" r:id="rId7"/>
    <p:sldId id="363" r:id="rId8"/>
    <p:sldId id="365" r:id="rId9"/>
    <p:sldId id="364" r:id="rId10"/>
    <p:sldId id="442" r:id="rId11"/>
    <p:sldId id="373" r:id="rId12"/>
    <p:sldId id="381" r:id="rId13"/>
    <p:sldId id="438" r:id="rId14"/>
    <p:sldId id="397" r:id="rId15"/>
    <p:sldId id="369" r:id="rId16"/>
    <p:sldId id="399" r:id="rId17"/>
    <p:sldId id="400" r:id="rId18"/>
    <p:sldId id="443" r:id="rId19"/>
    <p:sldId id="404" r:id="rId20"/>
    <p:sldId id="401" r:id="rId21"/>
    <p:sldId id="444" r:id="rId22"/>
    <p:sldId id="402" r:id="rId23"/>
    <p:sldId id="403" r:id="rId24"/>
    <p:sldId id="378" r:id="rId25"/>
    <p:sldId id="405" r:id="rId26"/>
    <p:sldId id="385" r:id="rId27"/>
    <p:sldId id="368" r:id="rId28"/>
    <p:sldId id="333" r:id="rId29"/>
    <p:sldId id="367" r:id="rId30"/>
    <p:sldId id="336" r:id="rId31"/>
    <p:sldId id="316" r:id="rId32"/>
    <p:sldId id="318" r:id="rId33"/>
    <p:sldId id="323" r:id="rId34"/>
    <p:sldId id="295" r:id="rId35"/>
    <p:sldId id="398" r:id="rId36"/>
    <p:sldId id="384" r:id="rId37"/>
    <p:sldId id="273" r:id="rId38"/>
    <p:sldId id="387" r:id="rId39"/>
    <p:sldId id="388" r:id="rId40"/>
    <p:sldId id="390" r:id="rId41"/>
    <p:sldId id="393" r:id="rId42"/>
    <p:sldId id="391" r:id="rId43"/>
    <p:sldId id="432" r:id="rId44"/>
    <p:sldId id="389" r:id="rId45"/>
    <p:sldId id="395" r:id="rId46"/>
    <p:sldId id="434" r:id="rId47"/>
    <p:sldId id="435" r:id="rId48"/>
    <p:sldId id="436" r:id="rId49"/>
    <p:sldId id="437" r:id="rId50"/>
    <p:sldId id="439" r:id="rId51"/>
    <p:sldId id="440" r:id="rId52"/>
  </p:sldIdLst>
  <p:sldSz cx="9144000" cy="6858000" type="screen4x3"/>
  <p:notesSz cx="6888163" cy="10018713"/>
  <p:custDataLst>
    <p:tags r:id="rId55"/>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DCB"/>
    <a:srgbClr val="FFCC99"/>
    <a:srgbClr val="FF9966"/>
    <a:srgbClr val="D9EDE9"/>
    <a:srgbClr val="DDE2F3"/>
    <a:srgbClr val="CCECFF"/>
    <a:srgbClr val="FFCC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37"/>
    <p:restoredTop sz="84584" autoAdjust="0"/>
  </p:normalViewPr>
  <p:slideViewPr>
    <p:cSldViewPr showGuides="1">
      <p:cViewPr varScale="1">
        <p:scale>
          <a:sx n="94" d="100"/>
          <a:sy n="94" d="100"/>
        </p:scale>
        <p:origin x="1680" y="90"/>
      </p:cViewPr>
      <p:guideLst>
        <p:guide orient="horz" pos="2160"/>
        <p:guide pos="2933"/>
      </p:guideLst>
    </p:cSldViewPr>
  </p:slideViewPr>
  <p:outlineViewPr>
    <p:cViewPr>
      <p:scale>
        <a:sx n="33" d="100"/>
        <a:sy n="33" d="100"/>
      </p:scale>
      <p:origin x="0" y="102624"/>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2984500" cy="501650"/>
          </a:xfrm>
          <a:prstGeom prst="rect">
            <a:avLst/>
          </a:prstGeom>
          <a:noFill/>
          <a:ln w="9525">
            <a:noFill/>
            <a:miter lim="800000"/>
          </a:ln>
          <a:effectLst/>
        </p:spPr>
        <p:txBody>
          <a:bodyPr vert="horz" wrap="square" lIns="92528" tIns="46264" rIns="92528" bIns="46264"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79" name="Rectangle 3"/>
          <p:cNvSpPr>
            <a:spLocks noGrp="1" noChangeArrowheads="1"/>
          </p:cNvSpPr>
          <p:nvPr>
            <p:ph type="dt" sz="quarter" idx="1"/>
          </p:nvPr>
        </p:nvSpPr>
        <p:spPr bwMode="auto">
          <a:xfrm>
            <a:off x="3902075" y="0"/>
            <a:ext cx="2984500" cy="501650"/>
          </a:xfrm>
          <a:prstGeom prst="rect">
            <a:avLst/>
          </a:prstGeom>
          <a:noFill/>
          <a:ln w="9525">
            <a:noFill/>
            <a:miter lim="800000"/>
          </a:ln>
          <a:effectLst/>
        </p:spPr>
        <p:txBody>
          <a:bodyPr vert="horz" wrap="square" lIns="92528" tIns="46264" rIns="92528" bIns="46264"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0" name="Rectangle 4"/>
          <p:cNvSpPr>
            <a:spLocks noGrp="1" noChangeArrowheads="1"/>
          </p:cNvSpPr>
          <p:nvPr>
            <p:ph type="ftr" sz="quarter" idx="2"/>
          </p:nvPr>
        </p:nvSpPr>
        <p:spPr bwMode="auto">
          <a:xfrm>
            <a:off x="0" y="9515475"/>
            <a:ext cx="2984500" cy="501650"/>
          </a:xfrm>
          <a:prstGeom prst="rect">
            <a:avLst/>
          </a:prstGeom>
          <a:noFill/>
          <a:ln w="9525">
            <a:noFill/>
            <a:miter lim="800000"/>
          </a:ln>
          <a:effectLst/>
        </p:spPr>
        <p:txBody>
          <a:bodyPr vert="horz" wrap="square" lIns="92528" tIns="46264" rIns="92528" bIns="46264"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81" name="Rectangle 5"/>
          <p:cNvSpPr>
            <a:spLocks noGrp="1" noChangeArrowheads="1"/>
          </p:cNvSpPr>
          <p:nvPr>
            <p:ph type="sldNum" sz="quarter" idx="3"/>
          </p:nvPr>
        </p:nvSpPr>
        <p:spPr bwMode="auto">
          <a:xfrm>
            <a:off x="3902075" y="9515475"/>
            <a:ext cx="2984500" cy="501650"/>
          </a:xfrm>
          <a:prstGeom prst="rect">
            <a:avLst/>
          </a:prstGeom>
          <a:noFill/>
          <a:ln w="9525">
            <a:noFill/>
            <a:miter lim="800000"/>
          </a:ln>
          <a:effectLst/>
        </p:spPr>
        <p:txBody>
          <a:bodyPr vert="horz" wrap="square" lIns="92528" tIns="46264" rIns="92528" bIns="46264" numCol="1" anchor="b" anchorCtr="0" compatLnSpc="1"/>
          <a:lstStyle/>
          <a:p>
            <a:pPr lvl="0" algn="r" eaLnBrk="1" hangingPunct="1">
              <a:buNone/>
            </a:pPr>
            <a:fld id="{9A0DB2DC-4C9A-4742-B13C-FB6460FD3503}" type="slidenum">
              <a:rPr lang="en-US" altLang="zh-CN" sz="1200" dirty="0">
                <a:latin typeface="Arial" panose="020B0604020202020204" pitchFamily="34" charset="0"/>
              </a:rPr>
              <a:t>‹#›</a:t>
            </a:fld>
            <a:endParaRPr lang="en-US" altLang="zh-CN" sz="1200" dirty="0">
              <a:latin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84500" cy="501650"/>
          </a:xfrm>
          <a:prstGeom prst="rect">
            <a:avLst/>
          </a:prstGeom>
          <a:noFill/>
          <a:ln w="9525">
            <a:noFill/>
            <a:miter lim="800000"/>
          </a:ln>
          <a:effectLst/>
        </p:spPr>
        <p:txBody>
          <a:bodyPr vert="horz" wrap="square" lIns="92528" tIns="46264" rIns="92528" bIns="46264"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699" name="Rectangle 3"/>
          <p:cNvSpPr>
            <a:spLocks noGrp="1" noChangeArrowheads="1"/>
          </p:cNvSpPr>
          <p:nvPr>
            <p:ph type="dt" idx="1"/>
          </p:nvPr>
        </p:nvSpPr>
        <p:spPr bwMode="auto">
          <a:xfrm>
            <a:off x="3902075" y="0"/>
            <a:ext cx="2984500" cy="501650"/>
          </a:xfrm>
          <a:prstGeom prst="rect">
            <a:avLst/>
          </a:prstGeom>
          <a:noFill/>
          <a:ln w="9525">
            <a:noFill/>
            <a:miter lim="800000"/>
          </a:ln>
          <a:effectLst/>
        </p:spPr>
        <p:txBody>
          <a:bodyPr vert="horz" wrap="square" lIns="92528" tIns="46264" rIns="92528" bIns="46264"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noTextEdit="1"/>
          </p:cNvSpPr>
          <p:nvPr>
            <p:ph type="sldImg" idx="2"/>
          </p:nvPr>
        </p:nvSpPr>
        <p:spPr>
          <a:xfrm>
            <a:off x="938213" y="750888"/>
            <a:ext cx="5013325" cy="3759200"/>
          </a:xfrm>
          <a:prstGeom prst="rect">
            <a:avLst/>
          </a:prstGeom>
          <a:noFill/>
          <a:ln w="9525" cap="flat" cmpd="sng">
            <a:solidFill>
              <a:srgbClr val="000000"/>
            </a:solidFill>
            <a:prstDash val="solid"/>
            <a:miter/>
            <a:headEnd type="none" w="med" len="med"/>
            <a:tailEnd type="none" w="med" len="med"/>
          </a:ln>
        </p:spPr>
      </p:sp>
      <p:sp>
        <p:nvSpPr>
          <p:cNvPr id="29701" name="Rectangle 5"/>
          <p:cNvSpPr>
            <a:spLocks noGrp="1" noChangeArrowheads="1"/>
          </p:cNvSpPr>
          <p:nvPr>
            <p:ph type="body" sz="quarter" idx="3"/>
          </p:nvPr>
        </p:nvSpPr>
        <p:spPr bwMode="auto">
          <a:xfrm>
            <a:off x="688975" y="4759325"/>
            <a:ext cx="5510213" cy="4508500"/>
          </a:xfrm>
          <a:prstGeom prst="rect">
            <a:avLst/>
          </a:prstGeom>
          <a:noFill/>
          <a:ln w="9525">
            <a:noFill/>
            <a:miter lim="800000"/>
          </a:ln>
          <a:effectLst/>
        </p:spPr>
        <p:txBody>
          <a:bodyPr vert="horz" wrap="square" lIns="92528" tIns="46264" rIns="92528" bIns="46264"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9702" name="Rectangle 6"/>
          <p:cNvSpPr>
            <a:spLocks noGrp="1" noChangeArrowheads="1"/>
          </p:cNvSpPr>
          <p:nvPr>
            <p:ph type="ftr" sz="quarter" idx="4"/>
          </p:nvPr>
        </p:nvSpPr>
        <p:spPr bwMode="auto">
          <a:xfrm>
            <a:off x="0" y="9515475"/>
            <a:ext cx="2984500" cy="501650"/>
          </a:xfrm>
          <a:prstGeom prst="rect">
            <a:avLst/>
          </a:prstGeom>
          <a:noFill/>
          <a:ln w="9525">
            <a:noFill/>
            <a:miter lim="800000"/>
          </a:ln>
          <a:effectLst/>
        </p:spPr>
        <p:txBody>
          <a:bodyPr vert="horz" wrap="square" lIns="92528" tIns="46264" rIns="92528" bIns="46264"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703" name="Rectangle 7"/>
          <p:cNvSpPr>
            <a:spLocks noGrp="1" noChangeArrowheads="1"/>
          </p:cNvSpPr>
          <p:nvPr>
            <p:ph type="sldNum" sz="quarter" idx="5"/>
          </p:nvPr>
        </p:nvSpPr>
        <p:spPr bwMode="auto">
          <a:xfrm>
            <a:off x="3902075" y="9515475"/>
            <a:ext cx="2984500" cy="501650"/>
          </a:xfrm>
          <a:prstGeom prst="rect">
            <a:avLst/>
          </a:prstGeom>
          <a:noFill/>
          <a:ln w="9525">
            <a:noFill/>
            <a:miter lim="800000"/>
          </a:ln>
          <a:effectLst/>
        </p:spPr>
        <p:txBody>
          <a:bodyPr vert="horz" wrap="square" lIns="92528" tIns="46264" rIns="92528" bIns="46264" numCol="1" anchor="b" anchorCtr="0" compatLnSpc="1"/>
          <a:lstStyle/>
          <a:p>
            <a:pPr lvl="0" algn="r" eaLnBrk="1" hangingPunct="1">
              <a:buNone/>
            </a:pPr>
            <a:fld id="{9A0DB2DC-4C9A-4742-B13C-FB6460FD3503}" type="slidenum">
              <a:rPr lang="en-US" altLang="zh-CN" sz="1200" dirty="0">
                <a:latin typeface="Arial" panose="020B0604020202020204" pitchFamily="34" charset="0"/>
              </a:rPr>
              <a:t>‹#›</a:t>
            </a:fld>
            <a:endParaRPr lang="en-US" altLang="zh-CN"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1</a:t>
            </a:fld>
            <a:endParaRPr lang="en-US" altLang="zh-CN" sz="1200" dirty="0">
              <a:latin typeface="Arial" panose="020B0604020202020204" pitchFamily="34" charset="0"/>
            </a:endParaRPr>
          </a:p>
        </p:txBody>
      </p:sp>
      <p:sp>
        <p:nvSpPr>
          <p:cNvPr id="6147" name="Rectangle 2"/>
          <p:cNvSpPr>
            <a:spLocks noGrp="1" noRot="1" noChangeAspect="1" noTextEdit="1"/>
          </p:cNvSpPr>
          <p:nvPr>
            <p:ph type="sldImg"/>
          </p:nvPr>
        </p:nvSpPr>
        <p:spPr/>
      </p:sp>
      <p:sp>
        <p:nvSpPr>
          <p:cNvPr id="6148" name="Rectangle 3"/>
          <p:cNvSpPr>
            <a:spLocks noGrp="1"/>
          </p:cNvSpPr>
          <p:nvPr>
            <p:ph type="body" idx="1"/>
          </p:nvPr>
        </p:nvSpPr>
        <p:spPr/>
        <p:txBody>
          <a:bodyPr wrap="square" lIns="92528" tIns="46264" rIns="92528" bIns="46264" anchor="t" anchorCtr="0"/>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10</a:t>
            </a:fld>
            <a:endParaRPr lang="en-US" altLang="zh-CN" sz="1200" dirty="0">
              <a:latin typeface="Arial" panose="020B0604020202020204" pitchFamily="34" charset="0"/>
            </a:endParaRPr>
          </a:p>
        </p:txBody>
      </p:sp>
      <p:sp>
        <p:nvSpPr>
          <p:cNvPr id="40963" name="Rectangle 2"/>
          <p:cNvSpPr>
            <a:spLocks noGrp="1" noRot="1" noChangeAspect="1" noTextEdit="1"/>
          </p:cNvSpPr>
          <p:nvPr>
            <p:ph type="sldImg"/>
          </p:nvPr>
        </p:nvSpPr>
        <p:spPr/>
      </p:sp>
      <p:sp>
        <p:nvSpPr>
          <p:cNvPr id="40964" name="Rectangle 3"/>
          <p:cNvSpPr>
            <a:spLocks noGrp="1"/>
          </p:cNvSpPr>
          <p:nvPr>
            <p:ph type="body" idx="1"/>
          </p:nvPr>
        </p:nvSpPr>
        <p:spPr/>
        <p:txBody>
          <a:bodyPr wrap="square" lIns="92528" tIns="46264" rIns="92528" bIns="46264" anchor="t" anchorCtr="0"/>
          <a:lstStyle/>
          <a:p>
            <a:pPr lvl="0" eaLnBrk="1" hangingPunct="1"/>
            <a:r>
              <a:rPr lang="zh-CN" altLang="en-US" dirty="0"/>
              <a:t>图中展示了生成不同目标代码的编译器架构。</a:t>
            </a:r>
            <a:endParaRPr lang="en-US" altLang="zh-CN" dirty="0"/>
          </a:p>
          <a:p>
            <a:pPr lvl="0" eaLnBrk="1" hangingPunct="1"/>
            <a:r>
              <a:rPr lang="zh-CN" altLang="en-US" dirty="0"/>
              <a:t>生成</a:t>
            </a:r>
            <a:r>
              <a:rPr lang="en-US" altLang="zh-CN" dirty="0"/>
              <a:t>PCODE</a:t>
            </a:r>
            <a:r>
              <a:rPr lang="zh-CN" altLang="en-US" dirty="0"/>
              <a:t>代码：从语义分析直接生成，再用虚拟机解释执行。</a:t>
            </a:r>
            <a:endParaRPr lang="en-US" altLang="zh-CN" dirty="0"/>
          </a:p>
          <a:p>
            <a:pPr lvl="0" eaLnBrk="1" hangingPunct="1"/>
            <a:r>
              <a:rPr lang="zh-CN" altLang="en-US" dirty="0"/>
              <a:t>生成</a:t>
            </a:r>
            <a:r>
              <a:rPr lang="en-US" altLang="zh-CN" dirty="0"/>
              <a:t>MIPS</a:t>
            </a:r>
            <a:r>
              <a:rPr lang="zh-CN" altLang="en-US" dirty="0"/>
              <a:t>汇编：从语义分析生成中间代码，从中间代码生成</a:t>
            </a:r>
            <a:r>
              <a:rPr lang="en-US" altLang="zh-CN" dirty="0"/>
              <a:t>MIPS</a:t>
            </a:r>
            <a:r>
              <a:rPr lang="zh-CN" altLang="en-US" dirty="0"/>
              <a:t>汇编，在</a:t>
            </a:r>
            <a:r>
              <a:rPr lang="en-US" altLang="zh-CN" dirty="0"/>
              <a:t>Mars</a:t>
            </a:r>
            <a:r>
              <a:rPr lang="zh-CN" altLang="en-US" dirty="0"/>
              <a:t>上运行。代码生成时合理利用临时寄存器（临时寄存器池），能生成较高质量的目标代码。先做好目标代码生成，再回头做中间代码上的优化。</a:t>
            </a:r>
            <a:endParaRPr lang="en-US" altLang="zh-CN" dirty="0"/>
          </a:p>
          <a:p>
            <a:pPr lvl="0" eaLnBrk="1" hangingPunct="1"/>
            <a:r>
              <a:rPr lang="zh-CN" altLang="en-US" dirty="0"/>
              <a:t>生成</a:t>
            </a:r>
            <a:r>
              <a:rPr lang="en-US" altLang="zh-CN" dirty="0"/>
              <a:t>LLVM IR</a:t>
            </a:r>
            <a:r>
              <a:rPr lang="zh-CN" altLang="en-US" dirty="0"/>
              <a:t>：从语义分析生成</a:t>
            </a:r>
            <a:r>
              <a:rPr lang="en-US" altLang="zh-CN" dirty="0"/>
              <a:t>LLVM IR</a:t>
            </a:r>
            <a:r>
              <a:rPr lang="zh-CN" altLang="en-US" dirty="0"/>
              <a:t>，直接用</a:t>
            </a:r>
            <a:r>
              <a:rPr lang="en-US" altLang="zh-CN" dirty="0"/>
              <a:t>LLC</a:t>
            </a:r>
            <a:r>
              <a:rPr lang="zh-CN" altLang="en-US" dirty="0"/>
              <a:t>工具得到运行结果</a:t>
            </a:r>
            <a:br>
              <a:rPr lang="zh-CN" altLang="en-US" dirty="0"/>
            </a:br>
            <a:endParaRPr lang="zh-CN" altLang="en-US" dirty="0"/>
          </a:p>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p:txBody>
          <a:bodyPr wrap="square" lIns="92528" tIns="46264" rIns="92528" bIns="46264" anchor="t" anchorCtr="0"/>
          <a:lstStyle/>
          <a:p>
            <a:pPr lvl="0"/>
            <a:r>
              <a:rPr lang="zh-CN" altLang="en-US" dirty="0"/>
              <a:t>文法解读作业完成的测试程序用来建立一个测试程序库，会提供详细的评测结果，便于同学们调试。</a:t>
            </a:r>
            <a:endParaRPr lang="en-US" altLang="zh-CN" dirty="0"/>
          </a:p>
          <a:p>
            <a:pPr lvl="0"/>
            <a:r>
              <a:rPr lang="zh-CN" altLang="en-US" dirty="0"/>
              <a:t>代码生成一是指代码生成的第一次作业，用一个简单的测试程序进行测试</a:t>
            </a:r>
            <a:endParaRPr lang="en-US" altLang="zh-CN" dirty="0"/>
          </a:p>
          <a:p>
            <a:pPr lvl="0"/>
            <a:r>
              <a:rPr lang="zh-CN" altLang="en-US" dirty="0"/>
              <a:t>代码生成二用综合的测试程序进行测试</a:t>
            </a:r>
            <a:endParaRPr lang="en-US" altLang="zh-CN" dirty="0"/>
          </a:p>
          <a:p>
            <a:pPr lvl="0"/>
            <a:r>
              <a:rPr lang="zh-CN" altLang="en-US" dirty="0"/>
              <a:t>所有选择生成</a:t>
            </a:r>
            <a:r>
              <a:rPr lang="en-US" altLang="zh-CN" dirty="0"/>
              <a:t>MIPS</a:t>
            </a:r>
            <a:r>
              <a:rPr lang="zh-CN" altLang="en-US" dirty="0"/>
              <a:t>汇编的同学都需要参加竞速排序，期末考核中还有一次竞速排序</a:t>
            </a:r>
            <a:endParaRPr lang="en-US" altLang="zh-CN" dirty="0"/>
          </a:p>
          <a:p>
            <a:pPr lvl="0"/>
            <a:r>
              <a:rPr lang="zh-CN" altLang="en-US" dirty="0"/>
              <a:t>开发之前务必进行设计，随着开发的进行，设计应该是逐渐完善的，设计文档也是在逐渐扩充的。</a:t>
            </a:r>
            <a:endParaRPr lang="en-US" altLang="zh-CN" dirty="0"/>
          </a:p>
          <a:p>
            <a:pPr lvl="0"/>
            <a:r>
              <a:rPr lang="zh-CN" altLang="en-US" dirty="0"/>
              <a:t>阅读教学编译器</a:t>
            </a:r>
            <a:r>
              <a:rPr lang="en-US" altLang="zh-CN" dirty="0"/>
              <a:t>PASCAL-S</a:t>
            </a:r>
            <a:r>
              <a:rPr lang="zh-CN" altLang="en-US" dirty="0"/>
              <a:t>的源代码，能为编译器的开发提供参考，可以在各阶段阅读相应部分的代码，建议阅读后自己写上注释，认真阅读有助于把握编译器难度、并为设计自己的编译器提供参考，作为教学参考编译器，其代码量适度，并且与理论课内容结合密切，便于理解。也可以阅读其他开源编译器。</a:t>
            </a:r>
          </a:p>
        </p:txBody>
      </p:sp>
      <p:sp>
        <p:nvSpPr>
          <p:cNvPr id="24580" name="灯片编号占位符 3"/>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11</a:t>
            </a:fld>
            <a:endParaRPr lang="en-US" altLang="zh-CN" sz="1200"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p:txBody>
          <a:bodyPr wrap="square" lIns="92528" tIns="46264" rIns="92528" bIns="46264" anchor="t" anchorCtr="0"/>
          <a:lstStyle/>
          <a:p>
            <a:pPr lvl="0"/>
            <a:r>
              <a:rPr lang="zh-CN" altLang="en-US" dirty="0"/>
              <a:t>生成</a:t>
            </a:r>
            <a:r>
              <a:rPr lang="en-US" altLang="zh-CN" dirty="0"/>
              <a:t>PCODE</a:t>
            </a:r>
            <a:r>
              <a:rPr lang="zh-CN" altLang="en-US" dirty="0"/>
              <a:t>并解释执行需要设计相应的</a:t>
            </a:r>
            <a:r>
              <a:rPr lang="en-US" altLang="zh-CN" dirty="0"/>
              <a:t>PCODE</a:t>
            </a:r>
            <a:r>
              <a:rPr lang="zh-CN" altLang="en-US" dirty="0"/>
              <a:t>，并在解释执行程序中写出对应执行步骤</a:t>
            </a:r>
            <a:endParaRPr lang="en-US" altLang="zh-CN" dirty="0"/>
          </a:p>
          <a:p>
            <a:pPr lvl="0"/>
            <a:r>
              <a:rPr lang="zh-CN" altLang="en-US" dirty="0"/>
              <a:t>生成</a:t>
            </a:r>
            <a:r>
              <a:rPr lang="en-US" altLang="zh-CN" dirty="0"/>
              <a:t>LLVM IR</a:t>
            </a:r>
            <a:r>
              <a:rPr lang="zh-CN" altLang="en-US" dirty="0"/>
              <a:t>，可以不生成</a:t>
            </a:r>
            <a:r>
              <a:rPr lang="en-US" altLang="zh-CN" dirty="0"/>
              <a:t>SSA</a:t>
            </a:r>
            <a:r>
              <a:rPr lang="zh-CN" altLang="en-US" dirty="0"/>
              <a:t>形式的，如果做了</a:t>
            </a:r>
            <a:r>
              <a:rPr lang="en-US" altLang="zh-CN" dirty="0"/>
              <a:t>SSA</a:t>
            </a:r>
            <a:r>
              <a:rPr lang="zh-CN" altLang="en-US" dirty="0"/>
              <a:t>形式的，可以跟助教反馈</a:t>
            </a:r>
          </a:p>
          <a:p>
            <a:pPr lvl="0"/>
            <a:r>
              <a:rPr lang="zh-CN" altLang="en-US" dirty="0"/>
              <a:t>生成</a:t>
            </a:r>
            <a:r>
              <a:rPr lang="en-US" altLang="zh-CN" dirty="0"/>
              <a:t>MIPS</a:t>
            </a:r>
            <a:r>
              <a:rPr lang="zh-CN" altLang="en-US" dirty="0"/>
              <a:t>汇编的同学，都要参加竞速排序、写优化有关的文章，排名得分、优化文章决定优化部分的得分</a:t>
            </a:r>
          </a:p>
        </p:txBody>
      </p:sp>
      <p:sp>
        <p:nvSpPr>
          <p:cNvPr id="35844" name="灯片编号占位符 3"/>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12</a:t>
            </a:fld>
            <a:endParaRPr lang="en-US" altLang="zh-CN" sz="1200" dirty="0">
              <a:latin typeface="Arial" panose="020B0604020202020204" pitchFamily="34" charset="0"/>
            </a:endParaRPr>
          </a:p>
        </p:txBody>
      </p:sp>
    </p:spTree>
    <p:extLst>
      <p:ext uri="{BB962C8B-B14F-4D97-AF65-F5344CB8AC3E}">
        <p14:creationId xmlns:p14="http://schemas.microsoft.com/office/powerpoint/2010/main" val="2641853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代码优化包括作业的竞速排序和期末考核中的竞速排序成绩，以及优化文章的成绩</a:t>
            </a:r>
            <a:endParaRPr lang="en-US" altLang="zh-CN" dirty="0"/>
          </a:p>
          <a:p>
            <a:r>
              <a:rPr lang="zh-CN" altLang="en-US" dirty="0"/>
              <a:t>文档包括设计文档和总结感想，设计文档包括参考编译器源代码阅读总结和各阶段作业的设计（含编码前和编码后的修改）</a:t>
            </a:r>
          </a:p>
        </p:txBody>
      </p:sp>
    </p:spTree>
    <p:extLst>
      <p:ext uri="{BB962C8B-B14F-4D97-AF65-F5344CB8AC3E}">
        <p14:creationId xmlns:p14="http://schemas.microsoft.com/office/powerpoint/2010/main" val="2866955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p:txBody>
          <a:bodyPr wrap="square" lIns="92528" tIns="46264" rIns="92528" bIns="46264" anchor="t" anchorCtr="0"/>
          <a:lstStyle/>
          <a:p>
            <a:pPr lvl="0"/>
            <a:r>
              <a:rPr lang="zh-CN" altLang="en-US" dirty="0"/>
              <a:t>以下简要说明各项作业的要求，具体要求详见教学平台的该次作业描述。作业打开后才能看到。</a:t>
            </a:r>
            <a:endParaRPr lang="en-US" altLang="zh-CN" dirty="0"/>
          </a:p>
          <a:p>
            <a:pPr lvl="0"/>
            <a:r>
              <a:rPr lang="zh-CN" altLang="en-US" dirty="0"/>
              <a:t>这里要求每个测试程序有</a:t>
            </a:r>
            <a:r>
              <a:rPr lang="en-US" altLang="zh-CN" dirty="0"/>
              <a:t>10</a:t>
            </a:r>
            <a:r>
              <a:rPr lang="zh-CN" altLang="en-US" dirty="0"/>
              <a:t>行输出结果，主要是为了展示各种语法成分的处理结果，以方便进行调试，请不要写无意义或雷同的</a:t>
            </a:r>
            <a:r>
              <a:rPr lang="en-US" altLang="zh-CN" dirty="0"/>
              <a:t>10</a:t>
            </a:r>
            <a:r>
              <a:rPr lang="zh-CN" altLang="en-US" dirty="0"/>
              <a:t>行输出结果。</a:t>
            </a:r>
            <a:endParaRPr lang="en-US" altLang="zh-CN" dirty="0"/>
          </a:p>
          <a:p>
            <a:pPr lvl="0"/>
            <a:r>
              <a:rPr lang="zh-CN" altLang="en-US" dirty="0"/>
              <a:t>文档中列出的需覆盖项只是最基本的，希望能写出更多“刁钻”的测试程序</a:t>
            </a:r>
            <a:endParaRPr lang="zh-CN" altLang="zh-CN" dirty="0"/>
          </a:p>
        </p:txBody>
      </p:sp>
      <p:sp>
        <p:nvSpPr>
          <p:cNvPr id="26628" name="灯片编号占位符 3"/>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14</a:t>
            </a:fld>
            <a:endParaRPr lang="en-US" altLang="zh-CN" sz="1200"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要求手工编程实现</a:t>
            </a:r>
            <a:endParaRPr lang="en-US" altLang="zh-CN" dirty="0"/>
          </a:p>
          <a:p>
            <a:r>
              <a:rPr lang="zh-CN" altLang="en-US" dirty="0"/>
              <a:t>输出形式只是为了帮助大家调试编译器，需要设计内部存储结构保存信息</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要求手工编程实现</a:t>
            </a:r>
            <a:endParaRPr lang="en-US" altLang="zh-CN" dirty="0"/>
          </a:p>
          <a:p>
            <a:r>
              <a:rPr lang="zh-CN" altLang="en-US" dirty="0"/>
              <a:t>输出顺序是按原文法的顺序，若对文法进行了改写，需要注意输出顺序</a:t>
            </a:r>
          </a:p>
        </p:txBody>
      </p:sp>
    </p:spTree>
    <p:extLst>
      <p:ext uri="{BB962C8B-B14F-4D97-AF65-F5344CB8AC3E}">
        <p14:creationId xmlns:p14="http://schemas.microsoft.com/office/powerpoint/2010/main" val="4044915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大多数错误类型需要借助于符号表才能识别</a:t>
            </a:r>
          </a:p>
        </p:txBody>
      </p:sp>
    </p:spTree>
    <p:extLst>
      <p:ext uri="{BB962C8B-B14F-4D97-AF65-F5344CB8AC3E}">
        <p14:creationId xmlns:p14="http://schemas.microsoft.com/office/powerpoint/2010/main" val="2373633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解释执行程序需自己编写，</a:t>
            </a:r>
            <a:r>
              <a:rPr lang="en-US" altLang="zh-CN"/>
              <a:t>Mars</a:t>
            </a:r>
            <a:r>
              <a:rPr lang="zh-CN" altLang="en-US"/>
              <a:t>和</a:t>
            </a:r>
            <a:r>
              <a:rPr lang="en-US" altLang="zh-CN"/>
              <a:t>llc</a:t>
            </a:r>
            <a:r>
              <a:rPr lang="zh-CN" altLang="en-US"/>
              <a:t>直接使用现有工具</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2528" tIns="46264" rIns="92528" bIns="46264" anchor="t" anchorCtr="0"/>
          <a:lstStyle/>
          <a:p>
            <a:pPr lvl="0"/>
            <a:r>
              <a:rPr lang="zh-CN" altLang="en-US" dirty="0"/>
              <a:t>今年北航有</a:t>
            </a:r>
            <a:r>
              <a:rPr lang="en-US" altLang="zh-CN" dirty="0"/>
              <a:t>7</a:t>
            </a:r>
            <a:r>
              <a:rPr lang="zh-CN" altLang="en-US" dirty="0"/>
              <a:t>支参赛队获奖，其中有</a:t>
            </a:r>
            <a:r>
              <a:rPr lang="en-US" altLang="zh-CN" dirty="0"/>
              <a:t>4</a:t>
            </a:r>
            <a:r>
              <a:rPr lang="zh-CN" altLang="en-US" dirty="0"/>
              <a:t>名今年获奖同学和</a:t>
            </a:r>
            <a:r>
              <a:rPr lang="en-US" altLang="zh-CN" dirty="0"/>
              <a:t>1</a:t>
            </a:r>
            <a:r>
              <a:rPr lang="zh-CN" altLang="en-US" dirty="0"/>
              <a:t>名去年获奖同学担任助教</a:t>
            </a:r>
          </a:p>
        </p:txBody>
      </p:sp>
      <p:sp>
        <p:nvSpPr>
          <p:cNvPr id="8196" name="灯片编号占位符 3"/>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buNone/>
            </a:pPr>
            <a:fld id="{9A0DB2DC-4C9A-4742-B13C-FB6460FD3503}" type="slidenum">
              <a:rPr lang="en-US" altLang="zh-CN" sz="1200" dirty="0">
                <a:latin typeface="Times New Roman" panose="02020603050405020304" pitchFamily="18" charset="0"/>
                <a:ea typeface="楷体_GB2312"/>
              </a:rPr>
              <a:t>2</a:t>
            </a:fld>
            <a:endParaRPr lang="en-US" altLang="zh-CN" sz="1200" dirty="0">
              <a:latin typeface="Times New Roman" panose="02020603050405020304" pitchFamily="18" charset="0"/>
              <a:ea typeface="楷体_GB231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p:txBody>
          <a:bodyPr wrap="square" lIns="92528" tIns="46264" rIns="92528" bIns="46264" anchor="t" anchorCtr="0"/>
          <a:lstStyle/>
          <a:p>
            <a:pPr lvl="0"/>
            <a:r>
              <a:rPr lang="zh-CN" altLang="en-US" dirty="0"/>
              <a:t>从词法分析作业开始，需要大家进行设计，并阅读</a:t>
            </a:r>
            <a:r>
              <a:rPr lang="en-US" altLang="zh-CN" dirty="0"/>
              <a:t>PASCAL-S</a:t>
            </a:r>
            <a:r>
              <a:rPr lang="zh-CN" altLang="en-US" dirty="0"/>
              <a:t>编译器源代码或其他编译器源代码。所列时间为规划时间，若课程进度有变化，会进行微调，以后续具体通知为准。</a:t>
            </a:r>
          </a:p>
        </p:txBody>
      </p:sp>
      <p:sp>
        <p:nvSpPr>
          <p:cNvPr id="38916" name="灯片编号占位符 3"/>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25</a:t>
            </a:fld>
            <a:endParaRPr lang="en-US" altLang="zh-CN" sz="1200"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wrap="square" lIns="92528" tIns="46264" rIns="92528" bIns="46264" anchor="t" anchorCtr="0"/>
          <a:lstStyle/>
          <a:p>
            <a:pPr lvl="0"/>
            <a:endParaRPr lang="zh-CN" altLang="en-US" dirty="0"/>
          </a:p>
        </p:txBody>
      </p:sp>
      <p:sp>
        <p:nvSpPr>
          <p:cNvPr id="43012" name="灯片编号占位符 3"/>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26</a:t>
            </a:fld>
            <a:endParaRPr lang="en-US" altLang="zh-CN" sz="1200"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28</a:t>
            </a:fld>
            <a:endParaRPr lang="en-US" altLang="zh-CN" sz="1200" dirty="0">
              <a:latin typeface="Arial" panose="020B0604020202020204" pitchFamily="34" charset="0"/>
            </a:endParaRPr>
          </a:p>
        </p:txBody>
      </p:sp>
      <p:sp>
        <p:nvSpPr>
          <p:cNvPr id="46083" name="Rectangle 2"/>
          <p:cNvSpPr>
            <a:spLocks noGrp="1" noRot="1" noChangeAspect="1" noTextEdit="1"/>
          </p:cNvSpPr>
          <p:nvPr>
            <p:ph type="sldImg"/>
          </p:nvPr>
        </p:nvSpPr>
        <p:spPr/>
      </p:sp>
      <p:sp>
        <p:nvSpPr>
          <p:cNvPr id="46084" name="Rectangle 3"/>
          <p:cNvSpPr>
            <a:spLocks noGrp="1"/>
          </p:cNvSpPr>
          <p:nvPr>
            <p:ph type="body" idx="1"/>
          </p:nvPr>
        </p:nvSpPr>
        <p:spPr/>
        <p:txBody>
          <a:bodyPr wrap="square" lIns="92528" tIns="46264" rIns="92528" bIns="46264" anchor="t" anchorCtr="0"/>
          <a:lstStyle/>
          <a:p>
            <a:pPr lvl="0" eaLnBrk="1" hangingPunct="1"/>
            <a:r>
              <a:rPr lang="zh-CN" altLang="en-US" dirty="0"/>
              <a:t>若以前使用过该平台，用以前的账号和密码登录即可。若忘记密码，请联系助教重置密码。若无法进入“编译技术”课程，需要先在学校教务系统选上课，再联系老师添加</a:t>
            </a:r>
            <a:r>
              <a:rPr lang="en-US" altLang="zh-CN" dirty="0"/>
              <a:t>judge</a:t>
            </a:r>
            <a:r>
              <a:rPr lang="zh-CN" altLang="en-US" dirty="0"/>
              <a:t>平台账号。</a:t>
            </a:r>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30</a:t>
            </a:fld>
            <a:endParaRPr lang="en-US" altLang="zh-CN" sz="1200" dirty="0">
              <a:latin typeface="Arial" panose="020B0604020202020204" pitchFamily="34" charset="0"/>
            </a:endParaRPr>
          </a:p>
        </p:txBody>
      </p:sp>
      <p:sp>
        <p:nvSpPr>
          <p:cNvPr id="49155" name="Rectangle 2"/>
          <p:cNvSpPr>
            <a:spLocks noGrp="1" noRot="1" noChangeAspect="1" noTextEdit="1"/>
          </p:cNvSpPr>
          <p:nvPr>
            <p:ph type="sldImg"/>
          </p:nvPr>
        </p:nvSpPr>
        <p:spPr/>
      </p:sp>
      <p:sp>
        <p:nvSpPr>
          <p:cNvPr id="49156" name="Rectangle 3"/>
          <p:cNvSpPr>
            <a:spLocks noGrp="1"/>
          </p:cNvSpPr>
          <p:nvPr>
            <p:ph type="body" idx="1"/>
          </p:nvPr>
        </p:nvSpPr>
        <p:spPr/>
        <p:txBody>
          <a:bodyPr wrap="square" lIns="92528" tIns="46264" rIns="92528" bIns="46264" anchor="t" anchorCtr="0"/>
          <a:lstStyle/>
          <a:p>
            <a:pPr lvl="0" eaLnBrk="1" hangingPunct="1"/>
            <a:r>
              <a:rPr lang="zh-CN" altLang="en-US" dirty="0"/>
              <a:t>建议提问之前先到论坛看看是否已有相同问题的解答，请勿重复提问。老师和助教会回答提问，也欢迎同学积极参与回答问题和讨论。</a:t>
            </a:r>
            <a:endParaRPr lang="en-US" altLang="zh-CN" dirty="0"/>
          </a:p>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solidFill>
                  <a:srgbClr val="333333"/>
                </a:solidFill>
                <a:ea typeface="等线" panose="02010600030101010101" pitchFamily="2" charset="-122"/>
                <a:sym typeface="+mn-ea"/>
              </a:rPr>
              <a:t>总的来说就是，</a:t>
            </a:r>
            <a:r>
              <a:rPr lang="zh-CN" b="1">
                <a:solidFill>
                  <a:srgbClr val="333333"/>
                </a:solidFill>
                <a:ea typeface="等线" panose="02010600030101010101" pitchFamily="2" charset="-122"/>
                <a:sym typeface="+mn-ea"/>
              </a:rPr>
              <a:t>想，都是问题，做，才是答案</a:t>
            </a:r>
            <a:r>
              <a:rPr lang="zh-CN">
                <a:solidFill>
                  <a:srgbClr val="333333"/>
                </a:solidFill>
                <a:ea typeface="等线" panose="02010600030101010101" pitchFamily="2" charset="-122"/>
                <a:sym typeface="+mn-ea"/>
              </a:rPr>
              <a:t>。编译器的完成让我又一次体会到了实践出真知这句话的魅力。只有不断实践，不断努力，才能夯实理论基础，提升自己的编程水平与理论实践水平。</a:t>
            </a:r>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37</a:t>
            </a:fld>
            <a:endParaRPr lang="en-US" altLang="zh-CN" sz="1200" dirty="0">
              <a:latin typeface="Arial" panose="020B0604020202020204" pitchFamily="34" charset="0"/>
            </a:endParaRPr>
          </a:p>
        </p:txBody>
      </p:sp>
      <p:sp>
        <p:nvSpPr>
          <p:cNvPr id="57347" name="Rectangle 2"/>
          <p:cNvSpPr>
            <a:spLocks noGrp="1" noRot="1" noChangeAspect="1" noTextEdit="1"/>
          </p:cNvSpPr>
          <p:nvPr>
            <p:ph type="sldImg"/>
          </p:nvPr>
        </p:nvSpPr>
        <p:spPr/>
      </p:sp>
      <p:sp>
        <p:nvSpPr>
          <p:cNvPr id="57348" name="Rectangle 3"/>
          <p:cNvSpPr>
            <a:spLocks noGrp="1"/>
          </p:cNvSpPr>
          <p:nvPr>
            <p:ph type="body" idx="1"/>
          </p:nvPr>
        </p:nvSpPr>
        <p:spPr/>
        <p:txBody>
          <a:bodyPr wrap="square" lIns="92528" tIns="46264" rIns="92528" bIns="46264" anchor="t" anchorCtr="0"/>
          <a:lstStyle/>
          <a:p>
            <a:pPr lvl="0" eaLnBrk="1" hangingPunct="1"/>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2528" tIns="46264" rIns="92528" bIns="46264" anchor="t" anchorCtr="0"/>
          <a:lstStyle/>
          <a:p>
            <a:pPr lvl="0"/>
            <a:endParaRPr lang="zh-CN" altLang="en-US" dirty="0"/>
          </a:p>
        </p:txBody>
      </p:sp>
      <p:sp>
        <p:nvSpPr>
          <p:cNvPr id="10244" name="灯片编号占位符 3"/>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3</a:t>
            </a:fld>
            <a:endParaRPr lang="en-US" altLang="zh-CN" sz="1200"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2528" tIns="46264" rIns="92528" bIns="46264" anchor="t" anchorCtr="0"/>
          <a:lstStyle/>
          <a:p>
            <a:pPr lvl="0"/>
            <a:r>
              <a:rPr lang="zh-CN" altLang="en-US" dirty="0"/>
              <a:t>学习了第二章文法和语言的概念和表示之后，就应该能读懂文法，通过分析文法，写出符合文法的程序，称之为测试程序是因为可以用这些程序来测试编译器。之后就是增量式开发编译器，学了词法分析，就编写编译器的词法分析部分，学了语法分析，就编写编译器的语法分析部分，这两部分都是只针对正确的测试程序来考核的。在学了符号表管理技术之后，可以在编译器中添加符号表。学了错误处理之后，就不仅能处理词法、语法错误，也能在符号表的支持下处理语义错误。学了运行时存储组织及管理，会了解到目标程序运行时的存储分配方案，学了源程序的中间形式，会设计中间代码，在学习了语法制导翻译技术的基础上，了解了常用语法成分的翻译方法，就能为编译器实现代码生成部分，学了目标代码生成和优化部分，为生成</a:t>
            </a:r>
            <a:r>
              <a:rPr lang="en-US" altLang="zh-CN" dirty="0"/>
              <a:t>MIPS</a:t>
            </a:r>
            <a:r>
              <a:rPr lang="zh-CN" altLang="en-US" dirty="0"/>
              <a:t>汇编和目标代码的优化打基础。学习了代码优化技术之后，就能在中间代码上进行优化。整个实验过程中，我们希望大家先读一份编译器源代码，了解编译器的全貌、复杂度，代码量，为构造自己的编译器打基础。在每一步都做好设计再开始编码，如果编码过程中对设计进行了修改，需要记录下来。这些都写在设计文档中。大家提交的测试程序用来建立公共测试程序库，进行编译器的调试。</a:t>
            </a:r>
          </a:p>
        </p:txBody>
      </p:sp>
      <p:sp>
        <p:nvSpPr>
          <p:cNvPr id="12292" name="灯片编号占位符 3"/>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4</a:t>
            </a:fld>
            <a:endParaRPr lang="en-US" altLang="zh-CN" sz="1200"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5</a:t>
            </a:fld>
            <a:endParaRPr lang="en-US" altLang="zh-CN" sz="1200" dirty="0">
              <a:latin typeface="Arial" panose="020B0604020202020204" pitchFamily="34" charset="0"/>
            </a:endParaRPr>
          </a:p>
        </p:txBody>
      </p:sp>
      <p:sp>
        <p:nvSpPr>
          <p:cNvPr id="14339" name="Rectangle 2"/>
          <p:cNvSpPr>
            <a:spLocks noGrp="1" noRot="1" noChangeAspect="1" noTextEdit="1"/>
          </p:cNvSpPr>
          <p:nvPr>
            <p:ph type="sldImg"/>
          </p:nvPr>
        </p:nvSpPr>
        <p:spPr/>
      </p:sp>
      <p:sp>
        <p:nvSpPr>
          <p:cNvPr id="14340" name="Rectangle 3"/>
          <p:cNvSpPr>
            <a:spLocks noGrp="1"/>
          </p:cNvSpPr>
          <p:nvPr>
            <p:ph type="body" idx="1"/>
          </p:nvPr>
        </p:nvSpPr>
        <p:spPr/>
        <p:txBody>
          <a:bodyPr wrap="square" lIns="92528" tIns="46264" rIns="92528" bIns="46264" anchor="t" anchorCtr="0"/>
          <a:lstStyle/>
          <a:p>
            <a:pPr lvl="0" eaLnBrk="1" hangingPunct="1"/>
            <a:r>
              <a:rPr lang="zh-CN" altLang="en-US" dirty="0"/>
              <a:t>实验题目是实现一个小型编译器，下面对各项要求逐一说明。</a:t>
            </a:r>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6</a:t>
            </a:fld>
            <a:endParaRPr lang="en-US" altLang="zh-CN" sz="1200" dirty="0">
              <a:latin typeface="Arial" panose="020B0604020202020204" pitchFamily="34" charset="0"/>
            </a:endParaRPr>
          </a:p>
        </p:txBody>
      </p:sp>
      <p:sp>
        <p:nvSpPr>
          <p:cNvPr id="16387" name="Rectangle 2"/>
          <p:cNvSpPr>
            <a:spLocks noGrp="1" noRot="1" noChangeAspect="1" noTextEdit="1"/>
          </p:cNvSpPr>
          <p:nvPr>
            <p:ph type="sldImg"/>
          </p:nvPr>
        </p:nvSpPr>
        <p:spPr/>
      </p:sp>
      <p:sp>
        <p:nvSpPr>
          <p:cNvPr id="16388" name="Rectangle 3"/>
          <p:cNvSpPr>
            <a:spLocks noGrp="1"/>
          </p:cNvSpPr>
          <p:nvPr>
            <p:ph type="body" idx="1"/>
          </p:nvPr>
        </p:nvSpPr>
        <p:spPr/>
        <p:txBody>
          <a:bodyPr wrap="square" lIns="92528" tIns="46264" rIns="92528" bIns="46264" anchor="t" anchorCtr="0"/>
          <a:lstStyle/>
          <a:p>
            <a:pPr lvl="0" eaLnBrk="1" hangingPunct="1"/>
            <a:r>
              <a:rPr lang="zh-CN" altLang="en-US" dirty="0"/>
              <a:t>文法的具体定义及说明见教学平台</a:t>
            </a:r>
            <a:r>
              <a:rPr lang="en-US" altLang="zh-CN" dirty="0"/>
              <a:t>-</a:t>
            </a:r>
            <a:r>
              <a:rPr lang="zh-CN" altLang="en-US" dirty="0"/>
              <a:t>课程信息</a:t>
            </a:r>
            <a:r>
              <a:rPr lang="en-US" altLang="zh-CN" dirty="0"/>
              <a:t>-</a:t>
            </a:r>
            <a:r>
              <a:rPr lang="zh-CN" altLang="en-US" dirty="0"/>
              <a:t>课件下载中的“</a:t>
            </a:r>
            <a:r>
              <a:rPr lang="en-US" altLang="zh-CN" dirty="0"/>
              <a:t>2022</a:t>
            </a:r>
            <a:r>
              <a:rPr lang="zh-CN" altLang="en-US" dirty="0"/>
              <a:t>编译技术实验文法定义及相关说明”文档</a:t>
            </a:r>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7</a:t>
            </a:fld>
            <a:endParaRPr lang="en-US" altLang="zh-CN" sz="1200" dirty="0">
              <a:latin typeface="Arial" panose="020B0604020202020204" pitchFamily="34" charset="0"/>
            </a:endParaRPr>
          </a:p>
        </p:txBody>
      </p:sp>
      <p:sp>
        <p:nvSpPr>
          <p:cNvPr id="18435" name="Rectangle 2"/>
          <p:cNvSpPr>
            <a:spLocks noGrp="1" noRot="1" noChangeAspect="1" noTextEdit="1"/>
          </p:cNvSpPr>
          <p:nvPr>
            <p:ph type="sldImg"/>
          </p:nvPr>
        </p:nvSpPr>
        <p:spPr/>
      </p:sp>
      <p:sp>
        <p:nvSpPr>
          <p:cNvPr id="18436" name="Rectangle 3"/>
          <p:cNvSpPr>
            <a:spLocks noGrp="1"/>
          </p:cNvSpPr>
          <p:nvPr>
            <p:ph type="body" idx="1"/>
          </p:nvPr>
        </p:nvSpPr>
        <p:spPr/>
        <p:txBody>
          <a:bodyPr wrap="square" lIns="92528" tIns="46264" rIns="92528" bIns="46264" anchor="t" anchorCtr="0"/>
          <a:lstStyle/>
          <a:p>
            <a:pPr lvl="0" eaLnBrk="1" hangingPunct="1"/>
            <a:r>
              <a:rPr lang="zh-CN" altLang="en-US" dirty="0"/>
              <a:t>后续会发布具体要求</a:t>
            </a:r>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8</a:t>
            </a:fld>
            <a:endParaRPr lang="en-US" altLang="zh-CN" sz="1200" dirty="0">
              <a:latin typeface="Arial" panose="020B0604020202020204" pitchFamily="34" charset="0"/>
            </a:endParaRPr>
          </a:p>
        </p:txBody>
      </p:sp>
      <p:sp>
        <p:nvSpPr>
          <p:cNvPr id="20483" name="Rectangle 2"/>
          <p:cNvSpPr>
            <a:spLocks noGrp="1" noRot="1" noChangeAspect="1" noTextEdit="1"/>
          </p:cNvSpPr>
          <p:nvPr>
            <p:ph type="sldImg"/>
          </p:nvPr>
        </p:nvSpPr>
        <p:spPr/>
      </p:sp>
      <p:sp>
        <p:nvSpPr>
          <p:cNvPr id="20484" name="Rectangle 3"/>
          <p:cNvSpPr>
            <a:spLocks noGrp="1"/>
          </p:cNvSpPr>
          <p:nvPr>
            <p:ph type="body" idx="1"/>
          </p:nvPr>
        </p:nvSpPr>
        <p:spPr/>
        <p:txBody>
          <a:bodyPr wrap="square" lIns="92528" tIns="46264" rIns="92528" bIns="46264" anchor="t" anchorCtr="0"/>
          <a:lstStyle/>
          <a:p>
            <a:pPr lvl="0" eaLnBrk="1" hangingPunct="1"/>
            <a:r>
              <a:rPr lang="zh-CN" altLang="en-US" dirty="0"/>
              <a:t>三种目标代码只需选择一种完成，若生成</a:t>
            </a:r>
            <a:r>
              <a:rPr lang="en-US" altLang="zh-CN" dirty="0"/>
              <a:t>PCODE</a:t>
            </a:r>
            <a:r>
              <a:rPr lang="zh-CN" altLang="en-US" dirty="0"/>
              <a:t>，需编写解释执行程序，直接得到</a:t>
            </a:r>
            <a:r>
              <a:rPr lang="en-US" altLang="zh-CN" dirty="0"/>
              <a:t>PCODE</a:t>
            </a:r>
            <a:r>
              <a:rPr lang="zh-CN" altLang="en-US" dirty="0"/>
              <a:t>代码的解释执行结果用于评判；若生成</a:t>
            </a:r>
            <a:r>
              <a:rPr lang="en-US" altLang="zh-CN" dirty="0"/>
              <a:t>MIPS</a:t>
            </a:r>
            <a:r>
              <a:rPr lang="zh-CN" altLang="en-US" dirty="0"/>
              <a:t>汇编，则在</a:t>
            </a:r>
            <a:r>
              <a:rPr lang="en-US" altLang="zh-CN" dirty="0"/>
              <a:t>Mars</a:t>
            </a:r>
            <a:r>
              <a:rPr lang="zh-CN" altLang="en-US" dirty="0"/>
              <a:t>上运行得到运行结果用于评判；若生成</a:t>
            </a:r>
            <a:r>
              <a:rPr lang="en-US" altLang="zh-CN" dirty="0"/>
              <a:t>LLVM IR</a:t>
            </a:r>
            <a:r>
              <a:rPr lang="zh-CN" altLang="en-US" dirty="0"/>
              <a:t>，则用</a:t>
            </a:r>
            <a:r>
              <a:rPr lang="en-US" altLang="zh-CN" dirty="0"/>
              <a:t>llc</a:t>
            </a:r>
            <a:r>
              <a:rPr lang="zh-CN" altLang="en-US" dirty="0"/>
              <a:t>工具得到运行结果，不要求生成</a:t>
            </a:r>
            <a:r>
              <a:rPr lang="en-US" altLang="zh-CN" dirty="0"/>
              <a:t>SSA</a:t>
            </a:r>
            <a:r>
              <a:rPr lang="zh-CN" altLang="en-US" dirty="0"/>
              <a:t>形式的</a:t>
            </a:r>
            <a:r>
              <a:rPr lang="en-US" altLang="zh-CN" dirty="0"/>
              <a:t>IR</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p:cNvSpPr>
          <p:nvPr>
            <p:ph type="sldNum" sz="quarter"/>
          </p:nvPr>
        </p:nvSpPr>
        <p:spPr>
          <a:xfrm>
            <a:off x="3902075" y="9515475"/>
            <a:ext cx="2984500" cy="501650"/>
          </a:xfrm>
          <a:prstGeom prst="rect">
            <a:avLst/>
          </a:prstGeom>
          <a:noFill/>
          <a:ln w="9525">
            <a:noFill/>
          </a:ln>
        </p:spPr>
        <p:txBody>
          <a:bodyPr lIns="92528" tIns="46264" rIns="92528" bIns="46264" anchor="b" anchorCtr="0"/>
          <a:lstStyle/>
          <a:p>
            <a:pPr lvl="0" algn="r" eaLnBrk="1" hangingPunct="1"/>
            <a:fld id="{9A0DB2DC-4C9A-4742-B13C-FB6460FD3503}" type="slidenum">
              <a:rPr lang="en-US" altLang="zh-CN" sz="1200" dirty="0">
                <a:latin typeface="Arial" panose="020B0604020202020204" pitchFamily="34" charset="0"/>
              </a:rPr>
              <a:t>9</a:t>
            </a:fld>
            <a:endParaRPr lang="en-US" altLang="zh-CN" sz="1200" dirty="0">
              <a:latin typeface="Arial" panose="020B0604020202020204" pitchFamily="34" charset="0"/>
            </a:endParaRPr>
          </a:p>
        </p:txBody>
      </p:sp>
      <p:sp>
        <p:nvSpPr>
          <p:cNvPr id="22531" name="Rectangle 2"/>
          <p:cNvSpPr>
            <a:spLocks noGrp="1" noRot="1" noChangeAspect="1" noTextEdit="1"/>
          </p:cNvSpPr>
          <p:nvPr>
            <p:ph type="sldImg"/>
          </p:nvPr>
        </p:nvSpPr>
        <p:spPr/>
      </p:sp>
      <p:sp>
        <p:nvSpPr>
          <p:cNvPr id="22532" name="Rectangle 3"/>
          <p:cNvSpPr>
            <a:spLocks noGrp="1"/>
          </p:cNvSpPr>
          <p:nvPr>
            <p:ph type="body" idx="1"/>
          </p:nvPr>
        </p:nvSpPr>
        <p:spPr/>
        <p:txBody>
          <a:bodyPr wrap="square" lIns="92528" tIns="46264" rIns="92528" bIns="46264" anchor="t" anchorCtr="0"/>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2438400"/>
            <a:ext cx="9009063" cy="1052513"/>
            <a:chOff x="0" y="1536"/>
            <a:chExt cx="5675" cy="663"/>
          </a:xfrm>
        </p:grpSpPr>
        <p:grpSp>
          <p:nvGrpSpPr>
            <p:cNvPr id="2056" name="Group 3"/>
            <p:cNvGrpSpPr/>
            <p:nvPr/>
          </p:nvGrpSpPr>
          <p:grpSpPr>
            <a:xfrm>
              <a:off x="185" y="1604"/>
              <a:ext cx="449" cy="299"/>
              <a:chOff x="720" y="336"/>
              <a:chExt cx="624" cy="432"/>
            </a:xfrm>
          </p:grpSpPr>
          <p:sp>
            <p:nvSpPr>
              <p:cNvPr id="10" name="Rectangle 4"/>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2057" name="Group 6"/>
            <p:cNvGrpSpPr/>
            <p:nvPr/>
          </p:nvGrpSpPr>
          <p:grpSpPr>
            <a:xfrm>
              <a:off x="263" y="1870"/>
              <a:ext cx="466" cy="299"/>
              <a:chOff x="912" y="2640"/>
              <a:chExt cx="672" cy="432"/>
            </a:xfrm>
          </p:grpSpPr>
          <p:sp>
            <p:nvSpPr>
              <p:cNvPr id="8" name="Rectangle 7"/>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Rectangle 10"/>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28684"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2868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12"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3"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14"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p>
            <a:pPr algn="r" eaLnBrk="1" hangingPunct="1">
              <a:buNone/>
            </a:pPr>
            <a:fld id="{9A0DB2DC-4C9A-4742-B13C-FB6460FD3503}" type="slidenum">
              <a:rPr lang="en-US" altLang="zh-CN" dirty="0">
                <a:solidFill>
                  <a:schemeClr val="bg2"/>
                </a:solidFill>
              </a:rPr>
              <a:t>‹#›</a:t>
            </a:fld>
            <a:endParaRPr lang="en-US" altLang="zh-CN" dirty="0">
              <a:solidFill>
                <a:schemeClr val="bg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p:cNvSpPr>
          <p:nvPr>
            <p:ph type="title"/>
          </p:nvPr>
        </p:nvSpPr>
        <p:spPr>
          <a:xfrm>
            <a:off x="1150938" y="214313"/>
            <a:ext cx="7793037" cy="1462087"/>
          </a:xfrm>
          <a:prstGeom prst="rect">
            <a:avLst/>
          </a:prstGeom>
          <a:noFill/>
          <a:ln w="9525">
            <a:noFill/>
          </a:ln>
        </p:spPr>
        <p:txBody>
          <a:bodyPr anchor="b" anchorCtr="0"/>
          <a:lstStyle/>
          <a:p>
            <a:pPr lvl="0"/>
            <a:r>
              <a:rPr lang="zh-CN" altLang="en-US" dirty="0"/>
              <a:t>单击此处编辑母版标题样式</a:t>
            </a:r>
          </a:p>
        </p:txBody>
      </p:sp>
      <p:sp>
        <p:nvSpPr>
          <p:cNvPr id="1034" name="Rectangle 10"/>
          <p:cNvSpPr>
            <a:spLocks noGrp="1"/>
          </p:cNvSpPr>
          <p:nvPr>
            <p:ph type="body" idx="1"/>
          </p:nvPr>
        </p:nvSpPr>
        <p:spPr>
          <a:xfrm>
            <a:off x="1182688" y="2017713"/>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7659"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400">
                <a:latin typeface="Tahoma" panose="020B060403050404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660"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400">
                <a:latin typeface="Tahoma" panose="020B060403050404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7661"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a:lvl1pPr>
          </a:lstStyle>
          <a:p>
            <a:pPr lvl="0" eaLnBrk="1" hangingPunct="1">
              <a:buNone/>
            </a:pP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mailto:compiler_buaa@126.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ctrTitle"/>
          </p:nvPr>
        </p:nvSpPr>
        <p:spPr/>
        <p:txBody>
          <a:bodyPr vert="horz" wrap="square" lIns="91440" tIns="45720" rIns="91440" bIns="45720" anchor="b" anchorCtr="0"/>
          <a:lstStyle/>
          <a:p>
            <a:pPr eaLnBrk="1" hangingPunct="1">
              <a:buClrTx/>
              <a:buSzTx/>
              <a:buFontTx/>
            </a:pPr>
            <a:r>
              <a:rPr lang="zh-CN" altLang="en-US" dirty="0">
                <a:latin typeface="Tahoma" panose="020B0604030504040204" pitchFamily="34" charset="0"/>
                <a:ea typeface="宋体" panose="02010600030101010101" pitchFamily="2" charset="-122"/>
                <a:cs typeface="+mj-cs"/>
              </a:rPr>
              <a:t>编译技术实验</a:t>
            </a:r>
          </a:p>
        </p:txBody>
      </p:sp>
      <p:sp>
        <p:nvSpPr>
          <p:cNvPr id="5123" name="Rectangle 3"/>
          <p:cNvSpPr>
            <a:spLocks noGrp="1"/>
          </p:cNvSpPr>
          <p:nvPr>
            <p:ph type="subTitle" idx="1"/>
          </p:nvPr>
        </p:nvSpPr>
        <p:spPr/>
        <p:txBody>
          <a:bodyPr vert="horz" wrap="square" lIns="91440" tIns="45720" rIns="91440" bIns="45720" anchor="t" anchorCtr="0"/>
          <a:lstStyle/>
          <a:p>
            <a:pPr eaLnBrk="1" hangingPunct="1">
              <a:buSzPct val="60000"/>
            </a:pPr>
            <a:endParaRPr lang="en-US" altLang="zh-CN" sz="2400" dirty="0">
              <a:latin typeface="Tahoma" panose="020B0604030504040204" pitchFamily="34" charset="0"/>
              <a:ea typeface="宋体" panose="02010600030101010101" pitchFamily="2" charset="-122"/>
              <a:cs typeface="+mn-cs"/>
            </a:endParaRPr>
          </a:p>
          <a:p>
            <a:pPr eaLnBrk="1" hangingPunct="1">
              <a:buSzPct val="60000"/>
            </a:pPr>
            <a:r>
              <a:rPr lang="zh-CN" altLang="en-US" sz="2400" dirty="0">
                <a:latin typeface="Tahoma" panose="020B0604030504040204" pitchFamily="34" charset="0"/>
                <a:ea typeface="宋体" panose="02010600030101010101" pitchFamily="2" charset="-122"/>
                <a:cs typeface="+mn-cs"/>
              </a:rPr>
              <a:t>杨海燕</a:t>
            </a:r>
            <a:endParaRPr lang="en-US" altLang="zh-CN" sz="2400" dirty="0">
              <a:latin typeface="Tahoma" panose="020B0604030504040204" pitchFamily="34" charset="0"/>
              <a:ea typeface="宋体" panose="02010600030101010101" pitchFamily="2" charset="-122"/>
              <a:cs typeface="+mn-cs"/>
            </a:endParaRPr>
          </a:p>
          <a:p>
            <a:pPr eaLnBrk="1" hangingPunct="1">
              <a:buSzPct val="60000"/>
            </a:pPr>
            <a:fld id="{BB962C8B-B14F-4D97-AF65-F5344CB8AC3E}" type="datetime2">
              <a:rPr lang="zh-CN" altLang="en-US" sz="2400" dirty="0">
                <a:latin typeface="Tahoma" panose="020B0604030504040204" pitchFamily="34" charset="0"/>
                <a:ea typeface="宋体" panose="02010600030101010101" pitchFamily="2" charset="-122"/>
                <a:cs typeface="+mn-cs"/>
              </a:rPr>
              <a:t>2022年9月5日</a:t>
            </a:fld>
            <a:endParaRPr lang="zh-CN" altLang="en-US" sz="2400" dirty="0">
              <a:latin typeface="Tahoma" panose="020B0604030504040204" pitchFamily="34" charset="0"/>
              <a:ea typeface="宋体" panose="0201060003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1041400" y="1118235"/>
            <a:ext cx="7655560" cy="5119370"/>
          </a:xfrm>
          <a:prstGeom prst="rect">
            <a:avLst/>
          </a:prstGeom>
          <a:solidFill>
            <a:schemeClr val="bg1"/>
          </a:solidFill>
          <a:ln w="9525" cap="flat" cmpd="sng" algn="ctr">
            <a:no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39938" name="Rectangle 2"/>
          <p:cNvSpPr>
            <a:spLocks noGrp="1"/>
          </p:cNvSpPr>
          <p:nvPr>
            <p:ph type="title"/>
          </p:nvPr>
        </p:nvSpPr>
        <p:spPr>
          <a:xfrm>
            <a:off x="1187450" y="188913"/>
            <a:ext cx="7793038" cy="984250"/>
          </a:xfrm>
        </p:spPr>
        <p:txBody>
          <a:bodyPr vert="horz" wrap="square" lIns="91440" tIns="45720" rIns="91440" bIns="45720" anchor="b" anchorCtr="0"/>
          <a:lstStyle/>
          <a:p>
            <a:pPr eaLnBrk="1" hangingPunct="1"/>
            <a:r>
              <a:rPr lang="zh-CN" altLang="en-US" dirty="0"/>
              <a:t>任务概览</a:t>
            </a:r>
          </a:p>
        </p:txBody>
      </p:sp>
      <p:grpSp>
        <p:nvGrpSpPr>
          <p:cNvPr id="42" name="组合 41"/>
          <p:cNvGrpSpPr/>
          <p:nvPr/>
        </p:nvGrpSpPr>
        <p:grpSpPr>
          <a:xfrm>
            <a:off x="1119505" y="1341120"/>
            <a:ext cx="7632065" cy="4464685"/>
            <a:chOff x="1757" y="2112"/>
            <a:chExt cx="12019" cy="7031"/>
          </a:xfrm>
          <a:solidFill>
            <a:schemeClr val="bg1"/>
          </a:solidFill>
        </p:grpSpPr>
        <p:sp>
          <p:nvSpPr>
            <p:cNvPr id="5" name="圆角矩形 4"/>
            <p:cNvSpPr/>
            <p:nvPr/>
          </p:nvSpPr>
          <p:spPr>
            <a:xfrm>
              <a:off x="3337" y="2112"/>
              <a:ext cx="2394" cy="768"/>
            </a:xfrm>
            <a:prstGeom prst="round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词法分析</a:t>
              </a:r>
            </a:p>
          </p:txBody>
        </p:sp>
        <p:sp>
          <p:nvSpPr>
            <p:cNvPr id="6" name="圆角矩形 5"/>
            <p:cNvSpPr/>
            <p:nvPr/>
          </p:nvSpPr>
          <p:spPr>
            <a:xfrm>
              <a:off x="3337" y="3472"/>
              <a:ext cx="2395" cy="768"/>
            </a:xfrm>
            <a:prstGeom prst="round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语法分析</a:t>
              </a:r>
            </a:p>
          </p:txBody>
        </p:sp>
        <p:sp>
          <p:nvSpPr>
            <p:cNvPr id="8" name="圆角矩形 7"/>
            <p:cNvSpPr/>
            <p:nvPr/>
          </p:nvSpPr>
          <p:spPr>
            <a:xfrm>
              <a:off x="3338" y="4957"/>
              <a:ext cx="2394" cy="794"/>
            </a:xfrm>
            <a:prstGeom prst="round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语法制导翻译</a:t>
              </a:r>
            </a:p>
          </p:txBody>
        </p:sp>
        <p:grpSp>
          <p:nvGrpSpPr>
            <p:cNvPr id="15" name="组合 14"/>
            <p:cNvGrpSpPr/>
            <p:nvPr/>
          </p:nvGrpSpPr>
          <p:grpSpPr>
            <a:xfrm>
              <a:off x="8107" y="4730"/>
              <a:ext cx="2494" cy="1072"/>
              <a:chOff x="5385" y="5751"/>
              <a:chExt cx="2494" cy="1072"/>
            </a:xfrm>
            <a:grpFill/>
          </p:grpSpPr>
          <p:sp>
            <p:nvSpPr>
              <p:cNvPr id="12" name="矩形 11"/>
              <p:cNvSpPr/>
              <p:nvPr/>
            </p:nvSpPr>
            <p:spPr>
              <a:xfrm>
                <a:off x="5385" y="5967"/>
                <a:ext cx="2382" cy="794"/>
              </a:xfrm>
              <a:prstGeom prst="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四元式</a:t>
                </a:r>
              </a:p>
            </p:txBody>
          </p:sp>
          <p:sp>
            <p:nvSpPr>
              <p:cNvPr id="13" name="矩形 12"/>
              <p:cNvSpPr/>
              <p:nvPr/>
            </p:nvSpPr>
            <p:spPr>
              <a:xfrm>
                <a:off x="7653" y="5751"/>
                <a:ext cx="227" cy="1073"/>
              </a:xfrm>
              <a:prstGeom prst="rect">
                <a:avLst/>
              </a:prstGeom>
              <a:grpFill/>
              <a:ln w="9525" cap="flat" cmpd="sng" algn="ctr">
                <a:no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grpSp>
        <p:grpSp>
          <p:nvGrpSpPr>
            <p:cNvPr id="17" name="组合 16"/>
            <p:cNvGrpSpPr/>
            <p:nvPr/>
          </p:nvGrpSpPr>
          <p:grpSpPr>
            <a:xfrm>
              <a:off x="1757" y="6431"/>
              <a:ext cx="2494" cy="1072"/>
              <a:chOff x="5385" y="5751"/>
              <a:chExt cx="2494" cy="1072"/>
            </a:xfrm>
            <a:grpFill/>
          </p:grpSpPr>
          <p:sp>
            <p:nvSpPr>
              <p:cNvPr id="18" name="矩形 17"/>
              <p:cNvSpPr/>
              <p:nvPr/>
            </p:nvSpPr>
            <p:spPr>
              <a:xfrm>
                <a:off x="5385" y="5967"/>
                <a:ext cx="2382" cy="794"/>
              </a:xfrm>
              <a:prstGeom prst="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PCODE</a:t>
                </a:r>
              </a:p>
            </p:txBody>
          </p:sp>
          <p:sp>
            <p:nvSpPr>
              <p:cNvPr id="19" name="矩形 18"/>
              <p:cNvSpPr/>
              <p:nvPr/>
            </p:nvSpPr>
            <p:spPr>
              <a:xfrm>
                <a:off x="7653" y="5751"/>
                <a:ext cx="227" cy="1073"/>
              </a:xfrm>
              <a:prstGeom prst="rect">
                <a:avLst/>
              </a:prstGeom>
              <a:grpFill/>
              <a:ln w="9525" cap="flat" cmpd="sng" algn="ctr">
                <a:no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grpSp>
        <p:grpSp>
          <p:nvGrpSpPr>
            <p:cNvPr id="20" name="组合 19"/>
            <p:cNvGrpSpPr/>
            <p:nvPr/>
          </p:nvGrpSpPr>
          <p:grpSpPr>
            <a:xfrm>
              <a:off x="5045" y="6431"/>
              <a:ext cx="2494" cy="1072"/>
              <a:chOff x="5385" y="5751"/>
              <a:chExt cx="2494" cy="1072"/>
            </a:xfrm>
            <a:grpFill/>
          </p:grpSpPr>
          <p:sp>
            <p:nvSpPr>
              <p:cNvPr id="21" name="矩形 20"/>
              <p:cNvSpPr/>
              <p:nvPr/>
            </p:nvSpPr>
            <p:spPr>
              <a:xfrm>
                <a:off x="5385" y="5967"/>
                <a:ext cx="2382" cy="794"/>
              </a:xfrm>
              <a:prstGeom prst="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LLVM IR</a:t>
                </a:r>
              </a:p>
            </p:txBody>
          </p:sp>
          <p:sp>
            <p:nvSpPr>
              <p:cNvPr id="22" name="矩形 21"/>
              <p:cNvSpPr/>
              <p:nvPr/>
            </p:nvSpPr>
            <p:spPr>
              <a:xfrm>
                <a:off x="7653" y="5751"/>
                <a:ext cx="227" cy="1073"/>
              </a:xfrm>
              <a:prstGeom prst="rect">
                <a:avLst/>
              </a:prstGeom>
              <a:grpFill/>
              <a:ln w="9525" cap="flat" cmpd="sng" algn="ctr">
                <a:no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grpSp>
        <p:cxnSp>
          <p:nvCxnSpPr>
            <p:cNvPr id="23" name="直接箭头连接符 22"/>
            <p:cNvCxnSpPr>
              <a:stCxn id="5" idx="2"/>
              <a:endCxn id="6" idx="0"/>
            </p:cNvCxnSpPr>
            <p:nvPr/>
          </p:nvCxnSpPr>
          <p:spPr>
            <a:xfrm>
              <a:off x="4534" y="2880"/>
              <a:ext cx="1" cy="592"/>
            </a:xfrm>
            <a:prstGeom prst="straightConnector1">
              <a:avLst/>
            </a:prstGeom>
            <a:grpFill/>
            <a:ln w="9525" cap="flat" cmpd="sng" algn="ctr">
              <a:solidFill>
                <a:schemeClr val="tx1"/>
              </a:solidFill>
              <a:prstDash val="solid"/>
              <a:round/>
              <a:headEnd type="none" w="med" len="med"/>
              <a:tailEnd type="triangle"/>
            </a:ln>
          </p:spPr>
        </p:cxnSp>
        <p:cxnSp>
          <p:nvCxnSpPr>
            <p:cNvPr id="27" name="直接箭头连接符 26"/>
            <p:cNvCxnSpPr>
              <a:stCxn id="8" idx="3"/>
              <a:endCxn id="12" idx="1"/>
            </p:cNvCxnSpPr>
            <p:nvPr/>
          </p:nvCxnSpPr>
          <p:spPr>
            <a:xfrm flipV="1">
              <a:off x="5732" y="5343"/>
              <a:ext cx="2375" cy="11"/>
            </a:xfrm>
            <a:prstGeom prst="straightConnector1">
              <a:avLst/>
            </a:prstGeom>
            <a:grpFill/>
            <a:ln w="9525" cap="flat" cmpd="sng" algn="ctr">
              <a:solidFill>
                <a:schemeClr val="tx1"/>
              </a:solidFill>
              <a:prstDash val="solid"/>
              <a:round/>
              <a:headEnd type="none" w="med" len="med"/>
              <a:tailEnd type="triangle"/>
            </a:ln>
          </p:spPr>
        </p:cxnSp>
        <p:sp>
          <p:nvSpPr>
            <p:cNvPr id="29" name="圆角矩形 28"/>
            <p:cNvSpPr/>
            <p:nvPr/>
          </p:nvSpPr>
          <p:spPr>
            <a:xfrm>
              <a:off x="8107" y="6513"/>
              <a:ext cx="2394" cy="908"/>
            </a:xfrm>
            <a:prstGeom prst="round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代码优化</a:t>
              </a:r>
            </a:p>
          </p:txBody>
        </p:sp>
        <p:cxnSp>
          <p:nvCxnSpPr>
            <p:cNvPr id="30" name="直接箭头连接符 29"/>
            <p:cNvCxnSpPr>
              <a:stCxn id="6" idx="2"/>
              <a:endCxn id="8" idx="0"/>
            </p:cNvCxnSpPr>
            <p:nvPr/>
          </p:nvCxnSpPr>
          <p:spPr>
            <a:xfrm>
              <a:off x="4535" y="4240"/>
              <a:ext cx="0" cy="717"/>
            </a:xfrm>
            <a:prstGeom prst="straightConnector1">
              <a:avLst/>
            </a:prstGeom>
            <a:grpFill/>
            <a:ln w="9525" cap="flat" cmpd="sng" algn="ctr">
              <a:solidFill>
                <a:schemeClr val="tx1"/>
              </a:solidFill>
              <a:prstDash val="solid"/>
              <a:round/>
              <a:headEnd type="none" w="med" len="med"/>
              <a:tailEnd type="triangle"/>
            </a:ln>
          </p:spPr>
        </p:cxnSp>
        <p:sp>
          <p:nvSpPr>
            <p:cNvPr id="31" name="圆角矩形 30"/>
            <p:cNvSpPr/>
            <p:nvPr/>
          </p:nvSpPr>
          <p:spPr>
            <a:xfrm>
              <a:off x="8107" y="3402"/>
              <a:ext cx="2394" cy="908"/>
            </a:xfrm>
            <a:prstGeom prst="round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目标代码生成</a:t>
              </a:r>
            </a:p>
          </p:txBody>
        </p:sp>
        <p:sp>
          <p:nvSpPr>
            <p:cNvPr id="32" name="圆角矩形 31"/>
            <p:cNvSpPr/>
            <p:nvPr/>
          </p:nvSpPr>
          <p:spPr>
            <a:xfrm>
              <a:off x="1757" y="8235"/>
              <a:ext cx="2394" cy="908"/>
            </a:xfrm>
            <a:prstGeom prst="round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虚拟机</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解释执行</a:t>
              </a:r>
            </a:p>
          </p:txBody>
        </p:sp>
        <p:grpSp>
          <p:nvGrpSpPr>
            <p:cNvPr id="33" name="组合 32"/>
            <p:cNvGrpSpPr/>
            <p:nvPr/>
          </p:nvGrpSpPr>
          <p:grpSpPr>
            <a:xfrm>
              <a:off x="11282" y="3243"/>
              <a:ext cx="2494" cy="1072"/>
              <a:chOff x="5385" y="5751"/>
              <a:chExt cx="2494" cy="1072"/>
            </a:xfrm>
            <a:grpFill/>
          </p:grpSpPr>
          <p:sp>
            <p:nvSpPr>
              <p:cNvPr id="34" name="矩形 33"/>
              <p:cNvSpPr/>
              <p:nvPr/>
            </p:nvSpPr>
            <p:spPr>
              <a:xfrm>
                <a:off x="5385" y="5967"/>
                <a:ext cx="2382" cy="794"/>
              </a:xfrm>
              <a:prstGeom prst="rect">
                <a:avLst/>
              </a:prstGeom>
              <a:grp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MIPS</a:t>
                </a:r>
                <a:r>
                  <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汇编</a:t>
                </a:r>
              </a:p>
            </p:txBody>
          </p:sp>
          <p:sp>
            <p:nvSpPr>
              <p:cNvPr id="35" name="矩形 34"/>
              <p:cNvSpPr/>
              <p:nvPr/>
            </p:nvSpPr>
            <p:spPr>
              <a:xfrm>
                <a:off x="7653" y="5751"/>
                <a:ext cx="227" cy="1073"/>
              </a:xfrm>
              <a:prstGeom prst="rect">
                <a:avLst/>
              </a:prstGeom>
              <a:grpFill/>
              <a:ln w="9525" cap="flat" cmpd="sng" algn="ctr">
                <a:no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grpSp>
        <p:cxnSp>
          <p:nvCxnSpPr>
            <p:cNvPr id="36" name="直接箭头连接符 35"/>
            <p:cNvCxnSpPr>
              <a:stCxn id="31" idx="3"/>
              <a:endCxn id="34" idx="1"/>
            </p:cNvCxnSpPr>
            <p:nvPr/>
          </p:nvCxnSpPr>
          <p:spPr>
            <a:xfrm>
              <a:off x="10501" y="3856"/>
              <a:ext cx="781" cy="0"/>
            </a:xfrm>
            <a:prstGeom prst="straightConnector1">
              <a:avLst/>
            </a:prstGeom>
            <a:grpFill/>
            <a:ln w="9525" cap="flat" cmpd="sng" algn="ctr">
              <a:solidFill>
                <a:schemeClr val="tx1"/>
              </a:solidFill>
              <a:prstDash val="solid"/>
              <a:round/>
              <a:headEnd type="none" w="med" len="med"/>
              <a:tailEnd type="triangle"/>
            </a:ln>
          </p:spPr>
        </p:cxnSp>
        <p:cxnSp>
          <p:nvCxnSpPr>
            <p:cNvPr id="37" name="直接箭头连接符 36"/>
            <p:cNvCxnSpPr>
              <a:stCxn id="31" idx="2"/>
              <a:endCxn id="12" idx="0"/>
            </p:cNvCxnSpPr>
            <p:nvPr/>
          </p:nvCxnSpPr>
          <p:spPr>
            <a:xfrm flipH="1">
              <a:off x="9298" y="4310"/>
              <a:ext cx="6" cy="636"/>
            </a:xfrm>
            <a:prstGeom prst="straightConnector1">
              <a:avLst/>
            </a:prstGeom>
            <a:grpFill/>
            <a:ln w="9525" cap="flat" cmpd="sng" algn="ctr">
              <a:solidFill>
                <a:schemeClr val="tx1"/>
              </a:solidFill>
              <a:prstDash val="solid"/>
              <a:round/>
              <a:headEnd type="triangle" w="med" len="med"/>
              <a:tailEnd type="triangle"/>
            </a:ln>
          </p:spPr>
        </p:cxnSp>
        <p:cxnSp>
          <p:nvCxnSpPr>
            <p:cNvPr id="38" name="直接箭头连接符 37"/>
            <p:cNvCxnSpPr>
              <a:stCxn id="12" idx="2"/>
              <a:endCxn id="29" idx="0"/>
            </p:cNvCxnSpPr>
            <p:nvPr/>
          </p:nvCxnSpPr>
          <p:spPr>
            <a:xfrm>
              <a:off x="9298" y="5740"/>
              <a:ext cx="6" cy="773"/>
            </a:xfrm>
            <a:prstGeom prst="straightConnector1">
              <a:avLst/>
            </a:prstGeom>
            <a:grpFill/>
            <a:ln w="9525" cap="flat" cmpd="sng" algn="ctr">
              <a:solidFill>
                <a:schemeClr val="tx1"/>
              </a:solidFill>
              <a:prstDash val="solid"/>
              <a:round/>
              <a:headEnd type="triangle" w="med" len="med"/>
              <a:tailEnd type="triangle"/>
            </a:ln>
          </p:spPr>
        </p:cxnSp>
        <p:cxnSp>
          <p:nvCxnSpPr>
            <p:cNvPr id="39" name="肘形连接符 38"/>
            <p:cNvCxnSpPr>
              <a:stCxn id="8" idx="2"/>
              <a:endCxn id="21" idx="0"/>
            </p:cNvCxnSpPr>
            <p:nvPr/>
          </p:nvCxnSpPr>
          <p:spPr>
            <a:xfrm rot="5400000" flipV="1">
              <a:off x="4938" y="5349"/>
              <a:ext cx="896" cy="1701"/>
            </a:xfrm>
            <a:prstGeom prst="bentConnector3">
              <a:avLst>
                <a:gd name="adj1" fmla="val 49944"/>
              </a:avLst>
            </a:prstGeom>
            <a:grpFill/>
            <a:ln w="9525" cap="flat" cmpd="sng" algn="ctr">
              <a:solidFill>
                <a:schemeClr val="tx1"/>
              </a:solidFill>
              <a:prstDash val="solid"/>
              <a:round/>
              <a:headEnd type="none" w="med" len="med"/>
              <a:tailEnd type="triangle"/>
            </a:ln>
          </p:spPr>
        </p:cxnSp>
        <p:cxnSp>
          <p:nvCxnSpPr>
            <p:cNvPr id="40" name="直接箭头连接符 39"/>
            <p:cNvCxnSpPr>
              <a:stCxn id="18" idx="2"/>
              <a:endCxn id="32" idx="0"/>
            </p:cNvCxnSpPr>
            <p:nvPr/>
          </p:nvCxnSpPr>
          <p:spPr>
            <a:xfrm>
              <a:off x="2948" y="7441"/>
              <a:ext cx="6" cy="794"/>
            </a:xfrm>
            <a:prstGeom prst="straightConnector1">
              <a:avLst/>
            </a:prstGeom>
            <a:grpFill/>
            <a:ln w="9525" cap="flat" cmpd="sng" algn="ctr">
              <a:solidFill>
                <a:schemeClr val="tx1"/>
              </a:solidFill>
              <a:prstDash val="solid"/>
              <a:round/>
              <a:headEnd type="none" w="med" len="med"/>
              <a:tailEnd type="triangle"/>
            </a:ln>
          </p:spPr>
        </p:cxnSp>
        <p:cxnSp>
          <p:nvCxnSpPr>
            <p:cNvPr id="41" name="肘形连接符 40"/>
            <p:cNvCxnSpPr>
              <a:stCxn id="8" idx="2"/>
              <a:endCxn id="18" idx="0"/>
            </p:cNvCxnSpPr>
            <p:nvPr/>
          </p:nvCxnSpPr>
          <p:spPr>
            <a:xfrm rot="5400000">
              <a:off x="3294" y="5406"/>
              <a:ext cx="896" cy="1587"/>
            </a:xfrm>
            <a:prstGeom prst="bentConnector3">
              <a:avLst>
                <a:gd name="adj1" fmla="val 49944"/>
              </a:avLst>
            </a:prstGeom>
            <a:grpFill/>
            <a:ln w="9525" cap="flat" cmpd="sng" algn="ctr">
              <a:solidFill>
                <a:schemeClr val="tx1"/>
              </a:solidFill>
              <a:prstDash val="solid"/>
              <a:round/>
              <a:headEnd type="none" w="med" len="med"/>
              <a:tailEnd type="triangle"/>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bwMode="auto">
          <a:xfrm>
            <a:off x="971550" y="1120775"/>
            <a:ext cx="6840538" cy="5643563"/>
          </a:xfrm>
          <a:prstGeom prst="rect">
            <a:avLst/>
          </a:prstGeom>
          <a:solidFill>
            <a:schemeClr val="bg1"/>
          </a:solidFill>
          <a:ln w="6350" cap="flat" cmpd="sng" algn="ctr">
            <a:noFill/>
            <a:prstDash val="dash"/>
            <a:round/>
            <a:headEnd type="none" w="med" len="med"/>
            <a:tailEnd type="none" w="med" len="med"/>
          </a:ln>
          <a:effectLst>
            <a:outerShdw blurRad="50800" dist="50800" dir="5400000" algn="ctr" rotWithShape="0">
              <a:schemeClr val="bg1"/>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507" name="TextBox 4"/>
          <p:cNvSpPr txBox="1"/>
          <p:nvPr/>
        </p:nvSpPr>
        <p:spPr>
          <a:xfrm>
            <a:off x="1908175" y="6396038"/>
            <a:ext cx="5688013" cy="368300"/>
          </a:xfrm>
          <a:prstGeom prst="rect">
            <a:avLst/>
          </a:prstGeom>
          <a:gradFill rotWithShape="1">
            <a:gsLst>
              <a:gs pos="0">
                <a:srgbClr val="5E9EFF">
                  <a:alpha val="100000"/>
                </a:srgbClr>
              </a:gs>
              <a:gs pos="39999">
                <a:srgbClr val="85C2FF">
                  <a:alpha val="100000"/>
                </a:srgbClr>
              </a:gs>
              <a:gs pos="70000">
                <a:srgbClr val="C4D6EB">
                  <a:alpha val="100000"/>
                </a:srgbClr>
              </a:gs>
              <a:gs pos="100000">
                <a:srgbClr val="FFEBFA">
                  <a:alpha val="100000"/>
                </a:srgbClr>
              </a:gs>
            </a:gsLst>
            <a:lin ang="10800000" scaled="1"/>
            <a:tileRect/>
          </a:gra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阅读</a:t>
            </a:r>
            <a:r>
              <a:rPr lang="en-US" altLang="zh-CN" sz="1800" dirty="0"/>
              <a:t>PASCAL-S</a:t>
            </a:r>
            <a:r>
              <a:rPr lang="zh-CN" altLang="en-US" sz="1800" dirty="0"/>
              <a:t>编译器源代码或其他开源代码</a:t>
            </a:r>
            <a:endParaRPr lang="en-US" altLang="zh-CN" sz="1800" dirty="0"/>
          </a:p>
        </p:txBody>
      </p:sp>
      <p:sp>
        <p:nvSpPr>
          <p:cNvPr id="21508" name="TextBox 8"/>
          <p:cNvSpPr txBox="1"/>
          <p:nvPr/>
        </p:nvSpPr>
        <p:spPr>
          <a:xfrm>
            <a:off x="1908175" y="5981700"/>
            <a:ext cx="5688013" cy="369888"/>
          </a:xfrm>
          <a:prstGeom prst="rect">
            <a:avLst/>
          </a:prstGeom>
          <a:gradFill rotWithShape="1">
            <a:gsLst>
              <a:gs pos="0">
                <a:srgbClr val="5E9EFF">
                  <a:alpha val="100000"/>
                </a:srgbClr>
              </a:gs>
              <a:gs pos="39999">
                <a:srgbClr val="85C2FF">
                  <a:alpha val="100000"/>
                </a:srgbClr>
              </a:gs>
              <a:gs pos="70000">
                <a:srgbClr val="C4D6EB">
                  <a:alpha val="100000"/>
                </a:srgbClr>
              </a:gs>
              <a:gs pos="100000">
                <a:srgbClr val="FFEBFA">
                  <a:alpha val="100000"/>
                </a:srgbClr>
              </a:gs>
            </a:gsLst>
            <a:lin ang="10800000" scaled="1"/>
            <a:tileRect/>
          </a:gra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逐步细化、完善设计文档</a:t>
            </a:r>
          </a:p>
        </p:txBody>
      </p:sp>
      <p:sp>
        <p:nvSpPr>
          <p:cNvPr id="21509" name="矩形 28"/>
          <p:cNvSpPr/>
          <p:nvPr/>
        </p:nvSpPr>
        <p:spPr>
          <a:xfrm>
            <a:off x="1908175" y="2478088"/>
            <a:ext cx="360363" cy="1755775"/>
          </a:xfrm>
          <a:prstGeom prst="rect">
            <a:avLst/>
          </a:prstGeom>
          <a:solidFill>
            <a:srgbClr val="FCDB9A"/>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词法分析</a:t>
            </a:r>
            <a:endParaRPr lang="en-US" altLang="zh-CN" sz="1800" dirty="0"/>
          </a:p>
          <a:p>
            <a:pPr marL="0" lvl="0" indent="0" algn="ctr">
              <a:spcBef>
                <a:spcPct val="0"/>
              </a:spcBef>
              <a:buClrTx/>
              <a:buSzTx/>
              <a:buFontTx/>
              <a:buNone/>
            </a:pPr>
            <a:endParaRPr lang="zh-CN" altLang="en-US" sz="1800" dirty="0"/>
          </a:p>
        </p:txBody>
      </p:sp>
      <p:cxnSp>
        <p:nvCxnSpPr>
          <p:cNvPr id="21510" name="直接连接符 46"/>
          <p:cNvCxnSpPr>
            <a:stCxn id="21523" idx="3"/>
            <a:endCxn id="21509" idx="1"/>
          </p:cNvCxnSpPr>
          <p:nvPr/>
        </p:nvCxnSpPr>
        <p:spPr>
          <a:xfrm>
            <a:off x="1597025" y="3351213"/>
            <a:ext cx="311150" cy="4762"/>
          </a:xfrm>
          <a:prstGeom prst="line">
            <a:avLst/>
          </a:prstGeom>
          <a:ln w="9525" cap="flat" cmpd="sng">
            <a:solidFill>
              <a:schemeClr val="tx1"/>
            </a:solidFill>
            <a:prstDash val="solid"/>
            <a:headEnd type="none" w="med" len="med"/>
            <a:tailEnd type="triangle" w="med" len="med"/>
          </a:ln>
        </p:spPr>
      </p:cxnSp>
      <p:sp>
        <p:nvSpPr>
          <p:cNvPr id="21511" name="椭圆 38"/>
          <p:cNvSpPr/>
          <p:nvPr/>
        </p:nvSpPr>
        <p:spPr>
          <a:xfrm>
            <a:off x="3893820" y="1700530"/>
            <a:ext cx="995680" cy="476250"/>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r>
              <a:rPr lang="en-US" altLang="zh-CN" sz="1400" dirty="0"/>
              <a:t>MIPS</a:t>
            </a:r>
            <a:endParaRPr lang="zh-CN" altLang="en-US" sz="1400" dirty="0"/>
          </a:p>
        </p:txBody>
      </p:sp>
      <p:sp>
        <p:nvSpPr>
          <p:cNvPr id="21512" name="椭圆 39"/>
          <p:cNvSpPr/>
          <p:nvPr/>
        </p:nvSpPr>
        <p:spPr>
          <a:xfrm>
            <a:off x="3843655" y="4636135"/>
            <a:ext cx="1096010" cy="499110"/>
          </a:xfrm>
          <a:prstGeom prst="ellipse">
            <a:avLst/>
          </a:prstGeom>
          <a:solidFill>
            <a:srgbClr val="99CC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r>
              <a:rPr lang="en-US" altLang="zh-CN" sz="1400" dirty="0"/>
              <a:t>PCODE/</a:t>
            </a:r>
          </a:p>
          <a:p>
            <a:pPr marL="0" lvl="0" indent="0" algn="ctr" eaLnBrk="1" hangingPunct="1">
              <a:spcBef>
                <a:spcPct val="0"/>
              </a:spcBef>
              <a:buClrTx/>
              <a:buSzTx/>
              <a:buFontTx/>
              <a:buNone/>
            </a:pPr>
            <a:r>
              <a:rPr lang="en-US" altLang="zh-CN" sz="1400" dirty="0"/>
              <a:t>LLVM IR</a:t>
            </a:r>
            <a:endParaRPr lang="zh-CN" altLang="en-US" sz="1400" dirty="0"/>
          </a:p>
        </p:txBody>
      </p:sp>
      <p:sp>
        <p:nvSpPr>
          <p:cNvPr id="21513" name="矩形 28"/>
          <p:cNvSpPr/>
          <p:nvPr/>
        </p:nvSpPr>
        <p:spPr>
          <a:xfrm>
            <a:off x="2613025" y="2478088"/>
            <a:ext cx="360363" cy="1755775"/>
          </a:xfrm>
          <a:prstGeom prst="rect">
            <a:avLst/>
          </a:prstGeom>
          <a:solidFill>
            <a:srgbClr val="FCDB9A"/>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语法分析</a:t>
            </a:r>
            <a:endParaRPr lang="en-US" altLang="zh-CN" sz="1800" dirty="0"/>
          </a:p>
          <a:p>
            <a:pPr marL="0" lvl="0" indent="0" algn="ctr">
              <a:spcBef>
                <a:spcPct val="0"/>
              </a:spcBef>
              <a:buClrTx/>
              <a:buSzTx/>
              <a:buFontTx/>
              <a:buNone/>
            </a:pPr>
            <a:endParaRPr lang="zh-CN" altLang="en-US" sz="1800" dirty="0"/>
          </a:p>
        </p:txBody>
      </p:sp>
      <p:cxnSp>
        <p:nvCxnSpPr>
          <p:cNvPr id="21514" name="直接连接符 46"/>
          <p:cNvCxnSpPr>
            <a:stCxn id="21509" idx="3"/>
            <a:endCxn id="21513" idx="1"/>
          </p:cNvCxnSpPr>
          <p:nvPr/>
        </p:nvCxnSpPr>
        <p:spPr>
          <a:xfrm>
            <a:off x="2268538" y="3355975"/>
            <a:ext cx="344487" cy="0"/>
          </a:xfrm>
          <a:prstGeom prst="line">
            <a:avLst/>
          </a:prstGeom>
          <a:ln w="9525" cap="flat" cmpd="sng">
            <a:solidFill>
              <a:schemeClr val="tx1"/>
            </a:solidFill>
            <a:prstDash val="solid"/>
            <a:headEnd type="none" w="med" len="med"/>
            <a:tailEnd type="triangle" w="med" len="med"/>
          </a:ln>
        </p:spPr>
      </p:cxnSp>
      <p:sp>
        <p:nvSpPr>
          <p:cNvPr id="21515" name="矩形 28"/>
          <p:cNvSpPr/>
          <p:nvPr/>
        </p:nvSpPr>
        <p:spPr>
          <a:xfrm>
            <a:off x="5014913" y="1562100"/>
            <a:ext cx="358775" cy="1754188"/>
          </a:xfrm>
          <a:prstGeom prst="rect">
            <a:avLst/>
          </a:prstGeom>
          <a:solidFill>
            <a:srgbClr val="FCDB9A"/>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代码生成一</a:t>
            </a:r>
          </a:p>
        </p:txBody>
      </p:sp>
      <p:sp>
        <p:nvSpPr>
          <p:cNvPr id="21517" name="矩形 28"/>
          <p:cNvSpPr/>
          <p:nvPr/>
        </p:nvSpPr>
        <p:spPr>
          <a:xfrm>
            <a:off x="5722938" y="1557338"/>
            <a:ext cx="360362" cy="1752600"/>
          </a:xfrm>
          <a:prstGeom prst="rect">
            <a:avLst/>
          </a:prstGeom>
          <a:solidFill>
            <a:srgbClr val="FCDB9A"/>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代码生成二</a:t>
            </a:r>
          </a:p>
        </p:txBody>
      </p:sp>
      <p:cxnSp>
        <p:nvCxnSpPr>
          <p:cNvPr id="21518" name="直接连接符 46"/>
          <p:cNvCxnSpPr>
            <a:stCxn id="21515" idx="3"/>
            <a:endCxn id="21517" idx="1"/>
          </p:cNvCxnSpPr>
          <p:nvPr/>
        </p:nvCxnSpPr>
        <p:spPr>
          <a:xfrm flipV="1">
            <a:off x="5373688" y="2433638"/>
            <a:ext cx="349250" cy="4762"/>
          </a:xfrm>
          <a:prstGeom prst="line">
            <a:avLst/>
          </a:prstGeom>
          <a:ln w="9525" cap="flat" cmpd="sng">
            <a:solidFill>
              <a:schemeClr val="tx1"/>
            </a:solidFill>
            <a:prstDash val="solid"/>
            <a:headEnd type="none" w="med" len="med"/>
            <a:tailEnd type="triangle" w="med" len="med"/>
          </a:ln>
        </p:spPr>
      </p:cxnSp>
      <p:sp>
        <p:nvSpPr>
          <p:cNvPr id="21519" name="矩形 28"/>
          <p:cNvSpPr/>
          <p:nvPr/>
        </p:nvSpPr>
        <p:spPr>
          <a:xfrm>
            <a:off x="6423025" y="1557338"/>
            <a:ext cx="360363" cy="1754187"/>
          </a:xfrm>
          <a:prstGeom prst="rect">
            <a:avLst/>
          </a:prstGeom>
          <a:solidFill>
            <a:srgbClr val="FCDB9A"/>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竞速排序</a:t>
            </a:r>
            <a:endParaRPr lang="en-US" altLang="zh-CN" sz="1800" dirty="0"/>
          </a:p>
          <a:p>
            <a:pPr marL="0" lvl="0" indent="0" algn="ctr">
              <a:spcBef>
                <a:spcPct val="0"/>
              </a:spcBef>
              <a:buClrTx/>
              <a:buSzTx/>
              <a:buFontTx/>
              <a:buNone/>
            </a:pPr>
            <a:endParaRPr lang="zh-CN" altLang="en-US" sz="1800" dirty="0"/>
          </a:p>
        </p:txBody>
      </p:sp>
      <p:cxnSp>
        <p:nvCxnSpPr>
          <p:cNvPr id="21520" name="直接连接符 46"/>
          <p:cNvCxnSpPr>
            <a:stCxn id="21517" idx="3"/>
            <a:endCxn id="21519" idx="1"/>
          </p:cNvCxnSpPr>
          <p:nvPr/>
        </p:nvCxnSpPr>
        <p:spPr>
          <a:xfrm>
            <a:off x="6083300" y="2433638"/>
            <a:ext cx="339725" cy="1587"/>
          </a:xfrm>
          <a:prstGeom prst="line">
            <a:avLst/>
          </a:prstGeom>
          <a:ln w="9525" cap="flat" cmpd="sng">
            <a:solidFill>
              <a:schemeClr val="tx1"/>
            </a:solidFill>
            <a:prstDash val="solid"/>
            <a:headEnd type="none" w="med" len="med"/>
            <a:tailEnd type="triangle" w="med" len="med"/>
          </a:ln>
        </p:spPr>
      </p:cxnSp>
      <p:sp>
        <p:nvSpPr>
          <p:cNvPr id="21521" name="矩形 28"/>
          <p:cNvSpPr/>
          <p:nvPr/>
        </p:nvSpPr>
        <p:spPr>
          <a:xfrm>
            <a:off x="7092950" y="1557338"/>
            <a:ext cx="360363" cy="1754187"/>
          </a:xfrm>
          <a:prstGeom prst="rect">
            <a:avLst/>
          </a:prstGeom>
          <a:solidFill>
            <a:srgbClr val="FFCCCC"/>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期末考核</a:t>
            </a:r>
            <a:endParaRPr lang="en-US" altLang="zh-CN" sz="1800" dirty="0"/>
          </a:p>
          <a:p>
            <a:pPr marL="0" lvl="0" indent="0" algn="ctr">
              <a:spcBef>
                <a:spcPct val="0"/>
              </a:spcBef>
              <a:buClrTx/>
              <a:buSzTx/>
              <a:buFontTx/>
              <a:buNone/>
            </a:pPr>
            <a:endParaRPr lang="zh-CN" altLang="en-US" sz="1800" dirty="0"/>
          </a:p>
        </p:txBody>
      </p:sp>
      <p:cxnSp>
        <p:nvCxnSpPr>
          <p:cNvPr id="21522" name="直接连接符 46"/>
          <p:cNvCxnSpPr>
            <a:stCxn id="21519" idx="3"/>
            <a:endCxn id="21521" idx="1"/>
          </p:cNvCxnSpPr>
          <p:nvPr/>
        </p:nvCxnSpPr>
        <p:spPr>
          <a:xfrm flipV="1">
            <a:off x="6783388" y="2435225"/>
            <a:ext cx="309562" cy="0"/>
          </a:xfrm>
          <a:prstGeom prst="line">
            <a:avLst/>
          </a:prstGeom>
          <a:ln w="9525" cap="flat" cmpd="sng">
            <a:solidFill>
              <a:schemeClr val="tx1"/>
            </a:solidFill>
            <a:prstDash val="solid"/>
            <a:headEnd type="none" w="med" len="med"/>
            <a:tailEnd type="triangle" w="med" len="med"/>
          </a:ln>
        </p:spPr>
      </p:cxnSp>
      <p:sp>
        <p:nvSpPr>
          <p:cNvPr id="21523" name="矩形 28"/>
          <p:cNvSpPr/>
          <p:nvPr/>
        </p:nvSpPr>
        <p:spPr>
          <a:xfrm>
            <a:off x="1236663" y="2474913"/>
            <a:ext cx="360362" cy="1754187"/>
          </a:xfrm>
          <a:prstGeom prst="rect">
            <a:avLst/>
          </a:prstGeom>
          <a:solidFill>
            <a:srgbClr val="FCDB9A"/>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文法解读</a:t>
            </a:r>
            <a:endParaRPr lang="en-US" altLang="zh-CN" sz="1800" dirty="0"/>
          </a:p>
          <a:p>
            <a:pPr marL="0" lvl="0" indent="0" algn="ctr">
              <a:spcBef>
                <a:spcPct val="0"/>
              </a:spcBef>
              <a:buClrTx/>
              <a:buSzTx/>
              <a:buFontTx/>
              <a:buNone/>
            </a:pPr>
            <a:endParaRPr lang="zh-CN" altLang="en-US" sz="1800" dirty="0"/>
          </a:p>
        </p:txBody>
      </p:sp>
      <p:sp>
        <p:nvSpPr>
          <p:cNvPr id="21524" name="矩形 28"/>
          <p:cNvSpPr/>
          <p:nvPr/>
        </p:nvSpPr>
        <p:spPr>
          <a:xfrm>
            <a:off x="5014913" y="3619500"/>
            <a:ext cx="358775" cy="1754188"/>
          </a:xfrm>
          <a:prstGeom prst="rect">
            <a:avLst/>
          </a:prstGeom>
          <a:solidFill>
            <a:srgbClr val="FCDB9A"/>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代码生成一</a:t>
            </a:r>
          </a:p>
        </p:txBody>
      </p:sp>
      <p:sp>
        <p:nvSpPr>
          <p:cNvPr id="21525" name="矩形 28"/>
          <p:cNvSpPr/>
          <p:nvPr/>
        </p:nvSpPr>
        <p:spPr>
          <a:xfrm>
            <a:off x="6119813" y="3619500"/>
            <a:ext cx="360362" cy="1754188"/>
          </a:xfrm>
          <a:prstGeom prst="rect">
            <a:avLst/>
          </a:prstGeom>
          <a:solidFill>
            <a:srgbClr val="FCDB9A"/>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代码生成二</a:t>
            </a:r>
          </a:p>
        </p:txBody>
      </p:sp>
      <p:cxnSp>
        <p:nvCxnSpPr>
          <p:cNvPr id="21526" name="直接连接符 46"/>
          <p:cNvCxnSpPr>
            <a:stCxn id="21524" idx="3"/>
            <a:endCxn id="21525" idx="1"/>
          </p:cNvCxnSpPr>
          <p:nvPr/>
        </p:nvCxnSpPr>
        <p:spPr>
          <a:xfrm>
            <a:off x="5373688" y="4497388"/>
            <a:ext cx="746125" cy="0"/>
          </a:xfrm>
          <a:prstGeom prst="line">
            <a:avLst/>
          </a:prstGeom>
          <a:ln w="9525" cap="flat" cmpd="sng">
            <a:solidFill>
              <a:schemeClr val="tx1"/>
            </a:solidFill>
            <a:prstDash val="solid"/>
            <a:headEnd type="none" w="med" len="med"/>
            <a:tailEnd type="triangle" w="med" len="med"/>
          </a:ln>
        </p:spPr>
      </p:cxnSp>
      <p:cxnSp>
        <p:nvCxnSpPr>
          <p:cNvPr id="21527" name="直接连接符 46"/>
          <p:cNvCxnSpPr>
            <a:stCxn id="21525" idx="3"/>
            <a:endCxn id="21528" idx="1"/>
          </p:cNvCxnSpPr>
          <p:nvPr/>
        </p:nvCxnSpPr>
        <p:spPr>
          <a:xfrm>
            <a:off x="6480175" y="4497388"/>
            <a:ext cx="604838" cy="0"/>
          </a:xfrm>
          <a:prstGeom prst="line">
            <a:avLst/>
          </a:prstGeom>
          <a:ln w="9525" cap="flat" cmpd="sng">
            <a:solidFill>
              <a:schemeClr val="tx1"/>
            </a:solidFill>
            <a:prstDash val="solid"/>
            <a:headEnd type="none" w="med" len="med"/>
            <a:tailEnd type="triangle" w="med" len="med"/>
          </a:ln>
        </p:spPr>
      </p:cxnSp>
      <p:sp>
        <p:nvSpPr>
          <p:cNvPr id="21528" name="矩形 28"/>
          <p:cNvSpPr/>
          <p:nvPr/>
        </p:nvSpPr>
        <p:spPr>
          <a:xfrm>
            <a:off x="7085013" y="3619500"/>
            <a:ext cx="360362" cy="1754188"/>
          </a:xfrm>
          <a:prstGeom prst="rect">
            <a:avLst/>
          </a:prstGeom>
          <a:solidFill>
            <a:srgbClr val="FFCCCC"/>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期末考核</a:t>
            </a:r>
            <a:endParaRPr lang="en-US" altLang="zh-CN" sz="1800" dirty="0"/>
          </a:p>
          <a:p>
            <a:pPr marL="0" lvl="0" indent="0" algn="ctr">
              <a:spcBef>
                <a:spcPct val="0"/>
              </a:spcBef>
              <a:buClrTx/>
              <a:buSzTx/>
              <a:buFontTx/>
              <a:buNone/>
            </a:pPr>
            <a:endParaRPr lang="zh-CN" altLang="en-US" sz="1800" dirty="0"/>
          </a:p>
        </p:txBody>
      </p:sp>
      <p:cxnSp>
        <p:nvCxnSpPr>
          <p:cNvPr id="21530" name="直接连接符 54"/>
          <p:cNvCxnSpPr>
            <a:stCxn id="21513" idx="3"/>
            <a:endCxn id="21532" idx="1"/>
          </p:cNvCxnSpPr>
          <p:nvPr/>
        </p:nvCxnSpPr>
        <p:spPr>
          <a:xfrm flipV="1">
            <a:off x="2973388" y="3348038"/>
            <a:ext cx="303212" cy="7937"/>
          </a:xfrm>
          <a:prstGeom prst="line">
            <a:avLst/>
          </a:prstGeom>
          <a:ln w="9525" cap="flat" cmpd="sng">
            <a:solidFill>
              <a:schemeClr val="tx1"/>
            </a:solidFill>
            <a:prstDash val="solid"/>
            <a:headEnd type="none" w="med" len="med"/>
            <a:tailEnd type="triangle" w="med" len="med"/>
          </a:ln>
        </p:spPr>
      </p:cxnSp>
      <p:sp>
        <p:nvSpPr>
          <p:cNvPr id="21532" name="矩形 28"/>
          <p:cNvSpPr/>
          <p:nvPr/>
        </p:nvSpPr>
        <p:spPr>
          <a:xfrm>
            <a:off x="3276600" y="2470150"/>
            <a:ext cx="360363" cy="1754188"/>
          </a:xfrm>
          <a:prstGeom prst="rect">
            <a:avLst/>
          </a:prstGeom>
          <a:solidFill>
            <a:srgbClr val="FFCCCC"/>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期中考核</a:t>
            </a:r>
            <a:endParaRPr lang="en-US" altLang="zh-CN" sz="1800" dirty="0"/>
          </a:p>
          <a:p>
            <a:pPr marL="0" lvl="0" indent="0" algn="ctr">
              <a:spcBef>
                <a:spcPct val="0"/>
              </a:spcBef>
              <a:buClrTx/>
              <a:buSzTx/>
              <a:buFontTx/>
              <a:buNone/>
            </a:pPr>
            <a:endParaRPr lang="zh-CN" altLang="en-US" sz="1800" dirty="0"/>
          </a:p>
        </p:txBody>
      </p:sp>
      <p:cxnSp>
        <p:nvCxnSpPr>
          <p:cNvPr id="21533" name="直接连接符 54"/>
          <p:cNvCxnSpPr>
            <a:stCxn id="21532" idx="3"/>
            <a:endCxn id="21534" idx="1"/>
          </p:cNvCxnSpPr>
          <p:nvPr/>
        </p:nvCxnSpPr>
        <p:spPr>
          <a:xfrm>
            <a:off x="3636963" y="3348038"/>
            <a:ext cx="341312" cy="4762"/>
          </a:xfrm>
          <a:prstGeom prst="line">
            <a:avLst/>
          </a:prstGeom>
          <a:ln w="9525" cap="flat" cmpd="sng">
            <a:solidFill>
              <a:schemeClr val="tx1"/>
            </a:solidFill>
            <a:prstDash val="solid"/>
            <a:headEnd type="none" w="med" len="med"/>
            <a:tailEnd type="triangle" w="med" len="med"/>
          </a:ln>
        </p:spPr>
      </p:cxnSp>
      <p:sp>
        <p:nvSpPr>
          <p:cNvPr id="21534" name="矩形 51"/>
          <p:cNvSpPr/>
          <p:nvPr/>
        </p:nvSpPr>
        <p:spPr>
          <a:xfrm>
            <a:off x="3978275" y="2474913"/>
            <a:ext cx="360363" cy="1754187"/>
          </a:xfrm>
          <a:prstGeom prst="rect">
            <a:avLst/>
          </a:prstGeom>
          <a:solidFill>
            <a:srgbClr val="FCDB9A"/>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endParaRPr lang="en-US" altLang="zh-CN" sz="1800" dirty="0"/>
          </a:p>
          <a:p>
            <a:pPr marL="0" lvl="0" indent="0" algn="ctr">
              <a:spcBef>
                <a:spcPct val="0"/>
              </a:spcBef>
              <a:buClrTx/>
              <a:buSzTx/>
              <a:buFontTx/>
              <a:buNone/>
            </a:pPr>
            <a:r>
              <a:rPr lang="zh-CN" altLang="en-US" sz="1800" dirty="0"/>
              <a:t>错误处理</a:t>
            </a:r>
            <a:endParaRPr lang="en-US" altLang="zh-CN" sz="1800" dirty="0"/>
          </a:p>
          <a:p>
            <a:pPr marL="0" lvl="0" indent="0" algn="ctr">
              <a:spcBef>
                <a:spcPct val="0"/>
              </a:spcBef>
              <a:buClrTx/>
              <a:buSzTx/>
              <a:buFontTx/>
              <a:buNone/>
            </a:pPr>
            <a:endParaRPr lang="zh-CN" altLang="en-US" sz="1800" dirty="0"/>
          </a:p>
        </p:txBody>
      </p:sp>
      <p:cxnSp>
        <p:nvCxnSpPr>
          <p:cNvPr id="21535" name="直接连接符 54"/>
          <p:cNvCxnSpPr/>
          <p:nvPr/>
        </p:nvCxnSpPr>
        <p:spPr>
          <a:xfrm>
            <a:off x="4333875" y="3343275"/>
            <a:ext cx="676275" cy="1144588"/>
          </a:xfrm>
          <a:prstGeom prst="bentConnector3">
            <a:avLst>
              <a:gd name="adj1" fmla="val 50000"/>
            </a:avLst>
          </a:prstGeom>
          <a:ln w="9525" cap="flat" cmpd="sng">
            <a:solidFill>
              <a:schemeClr val="tx1"/>
            </a:solidFill>
            <a:prstDash val="solid"/>
            <a:round/>
            <a:headEnd type="none" w="med" len="med"/>
            <a:tailEnd type="triangle" w="med" len="med"/>
          </a:ln>
        </p:spPr>
      </p:cxnSp>
      <p:sp>
        <p:nvSpPr>
          <p:cNvPr id="23581" name="Rectangle 2"/>
          <p:cNvSpPr>
            <a:spLocks noGrp="1"/>
          </p:cNvSpPr>
          <p:nvPr>
            <p:ph type="title"/>
          </p:nvPr>
        </p:nvSpPr>
        <p:spPr>
          <a:xfrm>
            <a:off x="1042988" y="549275"/>
            <a:ext cx="7793037" cy="839788"/>
          </a:xfrm>
        </p:spPr>
        <p:txBody>
          <a:bodyPr vert="horz" wrap="square" lIns="91440" tIns="45720" rIns="91440" bIns="45720" anchor="b" anchorCtr="0"/>
          <a:lstStyle/>
          <a:p>
            <a:pPr eaLnBrk="1" hangingPunct="1"/>
            <a:r>
              <a:rPr lang="zh-CN" altLang="en-US" dirty="0"/>
              <a:t>任务及考核步骤</a:t>
            </a:r>
          </a:p>
        </p:txBody>
      </p:sp>
      <p:cxnSp>
        <p:nvCxnSpPr>
          <p:cNvPr id="23582" name="直接箭头连接符 2"/>
          <p:cNvCxnSpPr>
            <a:stCxn id="21523" idx="2"/>
            <a:endCxn id="35" idx="1"/>
          </p:cNvCxnSpPr>
          <p:nvPr/>
        </p:nvCxnSpPr>
        <p:spPr>
          <a:xfrm rot="-5400000" flipH="1">
            <a:off x="914400" y="4732338"/>
            <a:ext cx="1497013" cy="490537"/>
          </a:xfrm>
          <a:prstGeom prst="bentConnector2">
            <a:avLst/>
          </a:prstGeom>
          <a:ln w="9525" cap="flat" cmpd="sng">
            <a:solidFill>
              <a:schemeClr val="tx1"/>
            </a:solidFill>
            <a:prstDash val="solid"/>
            <a:round/>
            <a:headEnd type="none" w="med" len="med"/>
            <a:tailEnd type="triangle" w="med" len="med"/>
          </a:ln>
        </p:spPr>
      </p:cxnSp>
      <p:sp>
        <p:nvSpPr>
          <p:cNvPr id="35" name="TextBox 8"/>
          <p:cNvSpPr txBox="1"/>
          <p:nvPr/>
        </p:nvSpPr>
        <p:spPr>
          <a:xfrm>
            <a:off x="1908175" y="5541963"/>
            <a:ext cx="5688013" cy="369887"/>
          </a:xfrm>
          <a:prstGeom prst="rect">
            <a:avLst/>
          </a:prstGeom>
          <a:gradFill rotWithShape="1">
            <a:gsLst>
              <a:gs pos="0">
                <a:srgbClr val="5E9EFF">
                  <a:alpha val="100000"/>
                </a:srgbClr>
              </a:gs>
              <a:gs pos="39999">
                <a:srgbClr val="85C2FF">
                  <a:alpha val="100000"/>
                </a:srgbClr>
              </a:gs>
              <a:gs pos="70000">
                <a:srgbClr val="C4D6EB">
                  <a:alpha val="100000"/>
                </a:srgbClr>
              </a:gs>
              <a:gs pos="100000">
                <a:srgbClr val="FFEBFA">
                  <a:alpha val="100000"/>
                </a:srgbClr>
              </a:gs>
            </a:gsLst>
            <a:lin ang="10800000" scaled="1"/>
            <a:tileRect/>
          </a:gra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建立公共测试程序库用于调试</a:t>
            </a:r>
          </a:p>
        </p:txBody>
      </p:sp>
      <p:cxnSp>
        <p:nvCxnSpPr>
          <p:cNvPr id="10" name="连接符: 肘形 9"/>
          <p:cNvCxnSpPr/>
          <p:nvPr/>
        </p:nvCxnSpPr>
        <p:spPr>
          <a:xfrm rot="5400000" flipH="1" flipV="1">
            <a:off x="4391025" y="2733675"/>
            <a:ext cx="901700" cy="350838"/>
          </a:xfrm>
          <a:prstGeom prst="bentConnector3">
            <a:avLst>
              <a:gd name="adj1" fmla="val 99472"/>
            </a:avLst>
          </a:prstGeom>
          <a:ln w="9525"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23"/>
                                        </p:tgtEl>
                                        <p:attrNameLst>
                                          <p:attrName>style.visibility</p:attrName>
                                        </p:attrNameLst>
                                      </p:cBhvr>
                                      <p:to>
                                        <p:strVal val="visible"/>
                                      </p:to>
                                    </p:set>
                                    <p:animEffect transition="in" filter="wipe(left)">
                                      <p:cBhvr>
                                        <p:cTn id="7" dur="500"/>
                                        <p:tgtEl>
                                          <p:spTgt spid="215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582"/>
                                        </p:tgtEl>
                                        <p:attrNameLst>
                                          <p:attrName>style.visibility</p:attrName>
                                        </p:attrNameLst>
                                      </p:cBhvr>
                                      <p:to>
                                        <p:strVal val="visible"/>
                                      </p:to>
                                    </p:set>
                                    <p:animEffect transition="in" filter="wipe(left)">
                                      <p:cBhvr>
                                        <p:cTn id="12" dur="500"/>
                                        <p:tgtEl>
                                          <p:spTgt spid="235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08"/>
                                        </p:tgtEl>
                                        <p:attrNameLst>
                                          <p:attrName>style.visibility</p:attrName>
                                        </p:attrNameLst>
                                      </p:cBhvr>
                                      <p:to>
                                        <p:strVal val="visible"/>
                                      </p:to>
                                    </p:set>
                                    <p:animEffect transition="in" filter="wipe(left)">
                                      <p:cBhvr>
                                        <p:cTn id="22" dur="500"/>
                                        <p:tgtEl>
                                          <p:spTgt spid="215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07"/>
                                        </p:tgtEl>
                                        <p:attrNameLst>
                                          <p:attrName>style.visibility</p:attrName>
                                        </p:attrNameLst>
                                      </p:cBhvr>
                                      <p:to>
                                        <p:strVal val="visible"/>
                                      </p:to>
                                    </p:set>
                                    <p:animEffect transition="in" filter="wipe(left)">
                                      <p:cBhvr>
                                        <p:cTn id="27" dur="500"/>
                                        <p:tgtEl>
                                          <p:spTgt spid="215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510"/>
                                        </p:tgtEl>
                                        <p:attrNameLst>
                                          <p:attrName>style.visibility</p:attrName>
                                        </p:attrNameLst>
                                      </p:cBhvr>
                                      <p:to>
                                        <p:strVal val="visible"/>
                                      </p:to>
                                    </p:set>
                                    <p:animEffect transition="in" filter="wipe(left)">
                                      <p:cBhvr>
                                        <p:cTn id="32" dur="500"/>
                                        <p:tgtEl>
                                          <p:spTgt spid="215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509"/>
                                        </p:tgtEl>
                                        <p:attrNameLst>
                                          <p:attrName>style.visibility</p:attrName>
                                        </p:attrNameLst>
                                      </p:cBhvr>
                                      <p:to>
                                        <p:strVal val="visible"/>
                                      </p:to>
                                    </p:set>
                                    <p:animEffect transition="in" filter="wipe(left)">
                                      <p:cBhvr>
                                        <p:cTn id="37" dur="500"/>
                                        <p:tgtEl>
                                          <p:spTgt spid="215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514"/>
                                        </p:tgtEl>
                                        <p:attrNameLst>
                                          <p:attrName>style.visibility</p:attrName>
                                        </p:attrNameLst>
                                      </p:cBhvr>
                                      <p:to>
                                        <p:strVal val="visible"/>
                                      </p:to>
                                    </p:set>
                                    <p:animEffect transition="in" filter="wipe(left)">
                                      <p:cBhvr>
                                        <p:cTn id="42" dur="500"/>
                                        <p:tgtEl>
                                          <p:spTgt spid="215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513"/>
                                        </p:tgtEl>
                                        <p:attrNameLst>
                                          <p:attrName>style.visibility</p:attrName>
                                        </p:attrNameLst>
                                      </p:cBhvr>
                                      <p:to>
                                        <p:strVal val="visible"/>
                                      </p:to>
                                    </p:set>
                                    <p:animEffect transition="in" filter="wipe(left)">
                                      <p:cBhvr>
                                        <p:cTn id="47" dur="500"/>
                                        <p:tgtEl>
                                          <p:spTgt spid="215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1530"/>
                                        </p:tgtEl>
                                        <p:attrNameLst>
                                          <p:attrName>style.visibility</p:attrName>
                                        </p:attrNameLst>
                                      </p:cBhvr>
                                      <p:to>
                                        <p:strVal val="visible"/>
                                      </p:to>
                                    </p:set>
                                    <p:animEffect transition="in" filter="wipe(left)">
                                      <p:cBhvr>
                                        <p:cTn id="52" dur="500"/>
                                        <p:tgtEl>
                                          <p:spTgt spid="215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532"/>
                                        </p:tgtEl>
                                        <p:attrNameLst>
                                          <p:attrName>style.visibility</p:attrName>
                                        </p:attrNameLst>
                                      </p:cBhvr>
                                      <p:to>
                                        <p:strVal val="visible"/>
                                      </p:to>
                                    </p:set>
                                    <p:animEffect transition="in" filter="wipe(left)">
                                      <p:cBhvr>
                                        <p:cTn id="57" dur="500"/>
                                        <p:tgtEl>
                                          <p:spTgt spid="215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1533"/>
                                        </p:tgtEl>
                                        <p:attrNameLst>
                                          <p:attrName>style.visibility</p:attrName>
                                        </p:attrNameLst>
                                      </p:cBhvr>
                                      <p:to>
                                        <p:strVal val="visible"/>
                                      </p:to>
                                    </p:set>
                                    <p:animEffect transition="in" filter="wipe(left)">
                                      <p:cBhvr>
                                        <p:cTn id="62" dur="500"/>
                                        <p:tgtEl>
                                          <p:spTgt spid="2153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534"/>
                                        </p:tgtEl>
                                        <p:attrNameLst>
                                          <p:attrName>style.visibility</p:attrName>
                                        </p:attrNameLst>
                                      </p:cBhvr>
                                      <p:to>
                                        <p:strVal val="visible"/>
                                      </p:to>
                                    </p:set>
                                    <p:animEffect transition="in" filter="wipe(left)">
                                      <p:cBhvr>
                                        <p:cTn id="67" dur="500"/>
                                        <p:tgtEl>
                                          <p:spTgt spid="21534"/>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21512"/>
                                        </p:tgtEl>
                                        <p:attrNameLst>
                                          <p:attrName>style.visibility</p:attrName>
                                        </p:attrNameLst>
                                      </p:cBhvr>
                                      <p:to>
                                        <p:strVal val="visible"/>
                                      </p:to>
                                    </p:set>
                                    <p:anim calcmode="lin" valueType="num">
                                      <p:cBhvr>
                                        <p:cTn id="72" dur="500" fill="hold"/>
                                        <p:tgtEl>
                                          <p:spTgt spid="21512"/>
                                        </p:tgtEl>
                                        <p:attrNameLst>
                                          <p:attrName>ppt_w</p:attrName>
                                        </p:attrNameLst>
                                      </p:cBhvr>
                                      <p:tavLst>
                                        <p:tav tm="0">
                                          <p:val>
                                            <p:fltVal val="0"/>
                                          </p:val>
                                        </p:tav>
                                        <p:tav tm="100000">
                                          <p:val>
                                            <p:strVal val="#ppt_w"/>
                                          </p:val>
                                        </p:tav>
                                      </p:tavLst>
                                    </p:anim>
                                    <p:anim calcmode="lin" valueType="num">
                                      <p:cBhvr>
                                        <p:cTn id="73" dur="500" fill="hold"/>
                                        <p:tgtEl>
                                          <p:spTgt spid="21512"/>
                                        </p:tgtEl>
                                        <p:attrNameLst>
                                          <p:attrName>ppt_h</p:attrName>
                                        </p:attrNameLst>
                                      </p:cBhvr>
                                      <p:tavLst>
                                        <p:tav tm="0">
                                          <p:val>
                                            <p:fltVal val="0"/>
                                          </p:val>
                                        </p:tav>
                                        <p:tav tm="100000">
                                          <p:val>
                                            <p:strVal val="#ppt_h"/>
                                          </p:val>
                                        </p:tav>
                                      </p:tavLst>
                                    </p:anim>
                                    <p:animEffect transition="in" filter="fade">
                                      <p:cBhvr>
                                        <p:cTn id="74" dur="500"/>
                                        <p:tgtEl>
                                          <p:spTgt spid="2151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1535"/>
                                        </p:tgtEl>
                                        <p:attrNameLst>
                                          <p:attrName>style.visibility</p:attrName>
                                        </p:attrNameLst>
                                      </p:cBhvr>
                                      <p:to>
                                        <p:strVal val="visible"/>
                                      </p:to>
                                    </p:set>
                                    <p:animEffect transition="in" filter="wipe(left)">
                                      <p:cBhvr>
                                        <p:cTn id="79" dur="500"/>
                                        <p:tgtEl>
                                          <p:spTgt spid="2153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1524"/>
                                        </p:tgtEl>
                                        <p:attrNameLst>
                                          <p:attrName>style.visibility</p:attrName>
                                        </p:attrNameLst>
                                      </p:cBhvr>
                                      <p:to>
                                        <p:strVal val="visible"/>
                                      </p:to>
                                    </p:set>
                                    <p:animEffect transition="in" filter="wipe(left)">
                                      <p:cBhvr>
                                        <p:cTn id="84" dur="500"/>
                                        <p:tgtEl>
                                          <p:spTgt spid="2152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1526"/>
                                        </p:tgtEl>
                                        <p:attrNameLst>
                                          <p:attrName>style.visibility</p:attrName>
                                        </p:attrNameLst>
                                      </p:cBhvr>
                                      <p:to>
                                        <p:strVal val="visible"/>
                                      </p:to>
                                    </p:set>
                                    <p:animEffect transition="in" filter="wipe(left)">
                                      <p:cBhvr>
                                        <p:cTn id="89" dur="500"/>
                                        <p:tgtEl>
                                          <p:spTgt spid="2152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1525"/>
                                        </p:tgtEl>
                                        <p:attrNameLst>
                                          <p:attrName>style.visibility</p:attrName>
                                        </p:attrNameLst>
                                      </p:cBhvr>
                                      <p:to>
                                        <p:strVal val="visible"/>
                                      </p:to>
                                    </p:set>
                                    <p:animEffect transition="in" filter="wipe(left)">
                                      <p:cBhvr>
                                        <p:cTn id="94" dur="500"/>
                                        <p:tgtEl>
                                          <p:spTgt spid="2152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1527"/>
                                        </p:tgtEl>
                                        <p:attrNameLst>
                                          <p:attrName>style.visibility</p:attrName>
                                        </p:attrNameLst>
                                      </p:cBhvr>
                                      <p:to>
                                        <p:strVal val="visible"/>
                                      </p:to>
                                    </p:set>
                                    <p:animEffect transition="in" filter="wipe(left)">
                                      <p:cBhvr>
                                        <p:cTn id="99" dur="500"/>
                                        <p:tgtEl>
                                          <p:spTgt spid="21527"/>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21528"/>
                                        </p:tgtEl>
                                        <p:attrNameLst>
                                          <p:attrName>style.visibility</p:attrName>
                                        </p:attrNameLst>
                                      </p:cBhvr>
                                      <p:to>
                                        <p:strVal val="visible"/>
                                      </p:to>
                                    </p:set>
                                    <p:anim calcmode="lin" valueType="num">
                                      <p:cBhvr>
                                        <p:cTn id="104" dur="500" fill="hold"/>
                                        <p:tgtEl>
                                          <p:spTgt spid="21528"/>
                                        </p:tgtEl>
                                        <p:attrNameLst>
                                          <p:attrName>ppt_w</p:attrName>
                                        </p:attrNameLst>
                                      </p:cBhvr>
                                      <p:tavLst>
                                        <p:tav tm="0">
                                          <p:val>
                                            <p:fltVal val="0"/>
                                          </p:val>
                                        </p:tav>
                                        <p:tav tm="100000">
                                          <p:val>
                                            <p:strVal val="#ppt_w"/>
                                          </p:val>
                                        </p:tav>
                                      </p:tavLst>
                                    </p:anim>
                                    <p:anim calcmode="lin" valueType="num">
                                      <p:cBhvr>
                                        <p:cTn id="105" dur="500" fill="hold"/>
                                        <p:tgtEl>
                                          <p:spTgt spid="21528"/>
                                        </p:tgtEl>
                                        <p:attrNameLst>
                                          <p:attrName>ppt_h</p:attrName>
                                        </p:attrNameLst>
                                      </p:cBhvr>
                                      <p:tavLst>
                                        <p:tav tm="0">
                                          <p:val>
                                            <p:fltVal val="0"/>
                                          </p:val>
                                        </p:tav>
                                        <p:tav tm="100000">
                                          <p:val>
                                            <p:strVal val="#ppt_h"/>
                                          </p:val>
                                        </p:tav>
                                      </p:tavLst>
                                    </p:anim>
                                    <p:animEffect transition="in" filter="fade">
                                      <p:cBhvr>
                                        <p:cTn id="106" dur="500"/>
                                        <p:tgtEl>
                                          <p:spTgt spid="21528"/>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21511"/>
                                        </p:tgtEl>
                                        <p:attrNameLst>
                                          <p:attrName>style.visibility</p:attrName>
                                        </p:attrNameLst>
                                      </p:cBhvr>
                                      <p:to>
                                        <p:strVal val="visible"/>
                                      </p:to>
                                    </p:set>
                                    <p:anim calcmode="lin" valueType="num">
                                      <p:cBhvr>
                                        <p:cTn id="111" dur="500" fill="hold"/>
                                        <p:tgtEl>
                                          <p:spTgt spid="21511"/>
                                        </p:tgtEl>
                                        <p:attrNameLst>
                                          <p:attrName>ppt_w</p:attrName>
                                        </p:attrNameLst>
                                      </p:cBhvr>
                                      <p:tavLst>
                                        <p:tav tm="0">
                                          <p:val>
                                            <p:fltVal val="0"/>
                                          </p:val>
                                        </p:tav>
                                        <p:tav tm="100000">
                                          <p:val>
                                            <p:strVal val="#ppt_w"/>
                                          </p:val>
                                        </p:tav>
                                      </p:tavLst>
                                    </p:anim>
                                    <p:anim calcmode="lin" valueType="num">
                                      <p:cBhvr>
                                        <p:cTn id="112" dur="500" fill="hold"/>
                                        <p:tgtEl>
                                          <p:spTgt spid="21511"/>
                                        </p:tgtEl>
                                        <p:attrNameLst>
                                          <p:attrName>ppt_h</p:attrName>
                                        </p:attrNameLst>
                                      </p:cBhvr>
                                      <p:tavLst>
                                        <p:tav tm="0">
                                          <p:val>
                                            <p:fltVal val="0"/>
                                          </p:val>
                                        </p:tav>
                                        <p:tav tm="100000">
                                          <p:val>
                                            <p:strVal val="#ppt_h"/>
                                          </p:val>
                                        </p:tav>
                                      </p:tavLst>
                                    </p:anim>
                                    <p:animEffect transition="in" filter="fade">
                                      <p:cBhvr>
                                        <p:cTn id="113" dur="500"/>
                                        <p:tgtEl>
                                          <p:spTgt spid="21511"/>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10"/>
                                        </p:tgtEl>
                                        <p:attrNameLst>
                                          <p:attrName>style.visibility</p:attrName>
                                        </p:attrNameLst>
                                      </p:cBhvr>
                                      <p:to>
                                        <p:strVal val="visible"/>
                                      </p:to>
                                    </p:set>
                                    <p:animEffect transition="in" filter="wipe(left)">
                                      <p:cBhvr>
                                        <p:cTn id="118" dur="500"/>
                                        <p:tgtEl>
                                          <p:spTgt spid="1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1515"/>
                                        </p:tgtEl>
                                        <p:attrNameLst>
                                          <p:attrName>style.visibility</p:attrName>
                                        </p:attrNameLst>
                                      </p:cBhvr>
                                      <p:to>
                                        <p:strVal val="visible"/>
                                      </p:to>
                                    </p:set>
                                    <p:animEffect transition="in" filter="wipe(left)">
                                      <p:cBhvr>
                                        <p:cTn id="123" dur="500"/>
                                        <p:tgtEl>
                                          <p:spTgt spid="2151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1518"/>
                                        </p:tgtEl>
                                        <p:attrNameLst>
                                          <p:attrName>style.visibility</p:attrName>
                                        </p:attrNameLst>
                                      </p:cBhvr>
                                      <p:to>
                                        <p:strVal val="visible"/>
                                      </p:to>
                                    </p:set>
                                    <p:animEffect transition="in" filter="wipe(left)">
                                      <p:cBhvr>
                                        <p:cTn id="128" dur="500"/>
                                        <p:tgtEl>
                                          <p:spTgt spid="21518"/>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1517"/>
                                        </p:tgtEl>
                                        <p:attrNameLst>
                                          <p:attrName>style.visibility</p:attrName>
                                        </p:attrNameLst>
                                      </p:cBhvr>
                                      <p:to>
                                        <p:strVal val="visible"/>
                                      </p:to>
                                    </p:set>
                                    <p:animEffect transition="in" filter="wipe(left)">
                                      <p:cBhvr>
                                        <p:cTn id="133" dur="500"/>
                                        <p:tgtEl>
                                          <p:spTgt spid="21517"/>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21520"/>
                                        </p:tgtEl>
                                        <p:attrNameLst>
                                          <p:attrName>style.visibility</p:attrName>
                                        </p:attrNameLst>
                                      </p:cBhvr>
                                      <p:to>
                                        <p:strVal val="visible"/>
                                      </p:to>
                                    </p:set>
                                    <p:animEffect transition="in" filter="wipe(left)">
                                      <p:cBhvr>
                                        <p:cTn id="138" dur="500"/>
                                        <p:tgtEl>
                                          <p:spTgt spid="2152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21519"/>
                                        </p:tgtEl>
                                        <p:attrNameLst>
                                          <p:attrName>style.visibility</p:attrName>
                                        </p:attrNameLst>
                                      </p:cBhvr>
                                      <p:to>
                                        <p:strVal val="visible"/>
                                      </p:to>
                                    </p:set>
                                    <p:animEffect transition="in" filter="wipe(left)">
                                      <p:cBhvr>
                                        <p:cTn id="143" dur="500"/>
                                        <p:tgtEl>
                                          <p:spTgt spid="2151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21522"/>
                                        </p:tgtEl>
                                        <p:attrNameLst>
                                          <p:attrName>style.visibility</p:attrName>
                                        </p:attrNameLst>
                                      </p:cBhvr>
                                      <p:to>
                                        <p:strVal val="visible"/>
                                      </p:to>
                                    </p:set>
                                    <p:animEffect transition="in" filter="wipe(left)">
                                      <p:cBhvr>
                                        <p:cTn id="148" dur="500"/>
                                        <p:tgtEl>
                                          <p:spTgt spid="21522"/>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grpId="0" nodeType="clickEffect">
                                  <p:stCondLst>
                                    <p:cond delay="0"/>
                                  </p:stCondLst>
                                  <p:childTnLst>
                                    <p:set>
                                      <p:cBhvr>
                                        <p:cTn id="152" dur="1" fill="hold">
                                          <p:stCondLst>
                                            <p:cond delay="0"/>
                                          </p:stCondLst>
                                        </p:cTn>
                                        <p:tgtEl>
                                          <p:spTgt spid="21521"/>
                                        </p:tgtEl>
                                        <p:attrNameLst>
                                          <p:attrName>style.visibility</p:attrName>
                                        </p:attrNameLst>
                                      </p:cBhvr>
                                      <p:to>
                                        <p:strVal val="visible"/>
                                      </p:to>
                                    </p:set>
                                    <p:anim calcmode="lin" valueType="num">
                                      <p:cBhvr>
                                        <p:cTn id="153" dur="500" fill="hold"/>
                                        <p:tgtEl>
                                          <p:spTgt spid="21521"/>
                                        </p:tgtEl>
                                        <p:attrNameLst>
                                          <p:attrName>ppt_w</p:attrName>
                                        </p:attrNameLst>
                                      </p:cBhvr>
                                      <p:tavLst>
                                        <p:tav tm="0">
                                          <p:val>
                                            <p:fltVal val="0"/>
                                          </p:val>
                                        </p:tav>
                                        <p:tav tm="100000">
                                          <p:val>
                                            <p:strVal val="#ppt_w"/>
                                          </p:val>
                                        </p:tav>
                                      </p:tavLst>
                                    </p:anim>
                                    <p:anim calcmode="lin" valueType="num">
                                      <p:cBhvr>
                                        <p:cTn id="154" dur="500" fill="hold"/>
                                        <p:tgtEl>
                                          <p:spTgt spid="21521"/>
                                        </p:tgtEl>
                                        <p:attrNameLst>
                                          <p:attrName>ppt_h</p:attrName>
                                        </p:attrNameLst>
                                      </p:cBhvr>
                                      <p:tavLst>
                                        <p:tav tm="0">
                                          <p:val>
                                            <p:fltVal val="0"/>
                                          </p:val>
                                        </p:tav>
                                        <p:tav tm="100000">
                                          <p:val>
                                            <p:strVal val="#ppt_h"/>
                                          </p:val>
                                        </p:tav>
                                      </p:tavLst>
                                    </p:anim>
                                    <p:animEffect transition="in" filter="fade">
                                      <p:cBhvr>
                                        <p:cTn id="155" dur="500"/>
                                        <p:tgtEl>
                                          <p:spTgt spid="2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nimBg="1"/>
      <p:bldP spid="21508" grpId="0" animBg="1"/>
      <p:bldP spid="21509" grpId="0" animBg="1"/>
      <p:bldP spid="21511" grpId="0" bldLvl="0" animBg="1"/>
      <p:bldP spid="21512" grpId="0" bldLvl="0" animBg="1"/>
      <p:bldP spid="21513" grpId="0" animBg="1"/>
      <p:bldP spid="21515" grpId="0" animBg="1"/>
      <p:bldP spid="21517" grpId="0" animBg="1"/>
      <p:bldP spid="21519" grpId="0" animBg="1"/>
      <p:bldP spid="21521" grpId="0" animBg="1"/>
      <p:bldP spid="21523" grpId="0" animBg="1"/>
      <p:bldP spid="21524" grpId="0" animBg="1"/>
      <p:bldP spid="21525" grpId="0" animBg="1"/>
      <p:bldP spid="21528" grpId="0" animBg="1"/>
      <p:bldP spid="21532" grpId="0" animBg="1"/>
      <p:bldP spid="21534"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vert="horz" wrap="square" lIns="91440" tIns="45720" rIns="91440" bIns="45720" anchor="b" anchorCtr="0"/>
          <a:lstStyle/>
          <a:p>
            <a:r>
              <a:rPr lang="zh-CN" altLang="en-US" dirty="0"/>
              <a:t>评分标准</a:t>
            </a:r>
          </a:p>
        </p:txBody>
      </p:sp>
      <p:sp>
        <p:nvSpPr>
          <p:cNvPr id="34819" name="内容占位符 2"/>
          <p:cNvSpPr>
            <a:spLocks noGrp="1"/>
          </p:cNvSpPr>
          <p:nvPr>
            <p:ph idx="1"/>
          </p:nvPr>
        </p:nvSpPr>
        <p:spPr/>
        <p:txBody>
          <a:bodyPr vert="horz" wrap="square" lIns="91440" tIns="45720" rIns="91440" bIns="45720" anchor="t" anchorCtr="0"/>
          <a:lstStyle/>
          <a:p>
            <a:r>
              <a:rPr lang="zh-CN" altLang="en-US" dirty="0"/>
              <a:t>生成</a:t>
            </a:r>
            <a:r>
              <a:rPr lang="en-US" altLang="zh-CN" dirty="0"/>
              <a:t>PCODE</a:t>
            </a:r>
            <a:r>
              <a:rPr lang="zh-CN" altLang="en-US" dirty="0"/>
              <a:t>解释执行：最高</a:t>
            </a:r>
            <a:r>
              <a:rPr lang="en-US" altLang="zh-CN" dirty="0"/>
              <a:t>85</a:t>
            </a:r>
            <a:r>
              <a:rPr lang="zh-CN" altLang="en-US" dirty="0"/>
              <a:t>分</a:t>
            </a:r>
            <a:endParaRPr lang="en-US" altLang="zh-CN" dirty="0"/>
          </a:p>
          <a:p>
            <a:r>
              <a:rPr lang="zh-CN" altLang="en-US" dirty="0"/>
              <a:t>生成</a:t>
            </a:r>
            <a:r>
              <a:rPr lang="en-US" altLang="zh-CN" dirty="0"/>
              <a:t>LLVM IR</a:t>
            </a:r>
            <a:r>
              <a:rPr lang="zh-CN" altLang="en-US" dirty="0"/>
              <a:t>：最高</a:t>
            </a:r>
            <a:r>
              <a:rPr lang="en-US" altLang="zh-CN" dirty="0"/>
              <a:t>85</a:t>
            </a:r>
            <a:r>
              <a:rPr lang="zh-CN" altLang="en-US" dirty="0"/>
              <a:t>分</a:t>
            </a:r>
            <a:endParaRPr lang="en-US" altLang="zh-CN" dirty="0"/>
          </a:p>
          <a:p>
            <a:r>
              <a:rPr lang="zh-CN" altLang="en-US" dirty="0"/>
              <a:t>生成</a:t>
            </a:r>
            <a:r>
              <a:rPr lang="en-US" altLang="zh-CN" dirty="0"/>
              <a:t>MIPS</a:t>
            </a:r>
            <a:r>
              <a:rPr lang="zh-CN" altLang="en-US" dirty="0"/>
              <a:t>汇编：最高分</a:t>
            </a:r>
            <a:r>
              <a:rPr lang="en-US" altLang="zh-CN" dirty="0"/>
              <a:t>100</a:t>
            </a:r>
          </a:p>
          <a:p>
            <a:pPr lvl="2"/>
            <a:r>
              <a:rPr lang="zh-CN" altLang="en-US" dirty="0"/>
              <a:t>参加竞速排序</a:t>
            </a:r>
            <a:endParaRPr lang="en-US" altLang="zh-CN" dirty="0"/>
          </a:p>
          <a:p>
            <a:pPr lvl="2"/>
            <a:r>
              <a:rPr lang="zh-CN" altLang="en-US" dirty="0"/>
              <a:t>完成优化文章</a:t>
            </a:r>
            <a:endParaRPr lang="en-US" altLang="zh-CN" dirty="0"/>
          </a:p>
          <a:p>
            <a:pPr lvl="1"/>
            <a:endParaRPr lang="zh-CN" altLang="en-US" dirty="0"/>
          </a:p>
        </p:txBody>
      </p:sp>
    </p:spTree>
    <p:extLst>
      <p:ext uri="{BB962C8B-B14F-4D97-AF65-F5344CB8AC3E}">
        <p14:creationId xmlns:p14="http://schemas.microsoft.com/office/powerpoint/2010/main" val="2541005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分数组成</a:t>
            </a:r>
          </a:p>
        </p:txBody>
      </p:sp>
      <p:graphicFrame>
        <p:nvGraphicFramePr>
          <p:cNvPr id="4" name="表格 3"/>
          <p:cNvGraphicFramePr/>
          <p:nvPr>
            <p:custDataLst>
              <p:tags r:id="rId1"/>
            </p:custDataLst>
          </p:nvPr>
        </p:nvGraphicFramePr>
        <p:xfrm>
          <a:off x="596265" y="3045460"/>
          <a:ext cx="7653655" cy="1664970"/>
        </p:xfrm>
        <a:graphic>
          <a:graphicData uri="http://schemas.openxmlformats.org/drawingml/2006/table">
            <a:tbl>
              <a:tblPr firstRow="1" bandRow="1">
                <a:tableStyleId>{5C22544A-7EE6-4342-B048-85BDC9FD1C3A}</a:tableStyleId>
              </a:tblPr>
              <a:tblGrid>
                <a:gridCol w="735330">
                  <a:extLst>
                    <a:ext uri="{9D8B030D-6E8A-4147-A177-3AD203B41FA5}">
                      <a16:colId xmlns:a16="http://schemas.microsoft.com/office/drawing/2014/main" val="20000"/>
                    </a:ext>
                  </a:extLst>
                </a:gridCol>
                <a:gridCol w="737235">
                  <a:extLst>
                    <a:ext uri="{9D8B030D-6E8A-4147-A177-3AD203B41FA5}">
                      <a16:colId xmlns:a16="http://schemas.microsoft.com/office/drawing/2014/main" val="20001"/>
                    </a:ext>
                  </a:extLst>
                </a:gridCol>
                <a:gridCol w="735330">
                  <a:extLst>
                    <a:ext uri="{9D8B030D-6E8A-4147-A177-3AD203B41FA5}">
                      <a16:colId xmlns:a16="http://schemas.microsoft.com/office/drawing/2014/main" val="20002"/>
                    </a:ext>
                  </a:extLst>
                </a:gridCol>
                <a:gridCol w="737235">
                  <a:extLst>
                    <a:ext uri="{9D8B030D-6E8A-4147-A177-3AD203B41FA5}">
                      <a16:colId xmlns:a16="http://schemas.microsoft.com/office/drawing/2014/main" val="20003"/>
                    </a:ext>
                  </a:extLst>
                </a:gridCol>
                <a:gridCol w="912495">
                  <a:extLst>
                    <a:ext uri="{9D8B030D-6E8A-4147-A177-3AD203B41FA5}">
                      <a16:colId xmlns:a16="http://schemas.microsoft.com/office/drawing/2014/main" val="20004"/>
                    </a:ext>
                  </a:extLst>
                </a:gridCol>
                <a:gridCol w="853440">
                  <a:extLst>
                    <a:ext uri="{9D8B030D-6E8A-4147-A177-3AD203B41FA5}">
                      <a16:colId xmlns:a16="http://schemas.microsoft.com/office/drawing/2014/main" val="20005"/>
                    </a:ext>
                  </a:extLst>
                </a:gridCol>
                <a:gridCol w="735330">
                  <a:extLst>
                    <a:ext uri="{9D8B030D-6E8A-4147-A177-3AD203B41FA5}">
                      <a16:colId xmlns:a16="http://schemas.microsoft.com/office/drawing/2014/main" val="20006"/>
                    </a:ext>
                  </a:extLst>
                </a:gridCol>
                <a:gridCol w="736600">
                  <a:extLst>
                    <a:ext uri="{9D8B030D-6E8A-4147-A177-3AD203B41FA5}">
                      <a16:colId xmlns:a16="http://schemas.microsoft.com/office/drawing/2014/main" val="20007"/>
                    </a:ext>
                  </a:extLst>
                </a:gridCol>
                <a:gridCol w="735330">
                  <a:extLst>
                    <a:ext uri="{9D8B030D-6E8A-4147-A177-3AD203B41FA5}">
                      <a16:colId xmlns:a16="http://schemas.microsoft.com/office/drawing/2014/main" val="20008"/>
                    </a:ext>
                  </a:extLst>
                </a:gridCol>
                <a:gridCol w="735330">
                  <a:extLst>
                    <a:ext uri="{9D8B030D-6E8A-4147-A177-3AD203B41FA5}">
                      <a16:colId xmlns:a16="http://schemas.microsoft.com/office/drawing/2014/main" val="20009"/>
                    </a:ext>
                  </a:extLst>
                </a:gridCol>
              </a:tblGrid>
              <a:tr h="946150">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文法</a:t>
                      </a:r>
                    </a:p>
                    <a:p>
                      <a:pPr indent="0" algn="ctr">
                        <a:buNone/>
                      </a:pPr>
                      <a:r>
                        <a:rPr lang="zh-CN" sz="1600" b="0">
                          <a:solidFill>
                            <a:srgbClr val="000000"/>
                          </a:solidFill>
                          <a:latin typeface="Arial" panose="020B0604020202020204" pitchFamily="34" charset="0"/>
                          <a:ea typeface="宋体" panose="02010600030101010101" pitchFamily="2" charset="-122"/>
                        </a:rPr>
                        <a:t>解读</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词法</a:t>
                      </a:r>
                    </a:p>
                    <a:p>
                      <a:pPr indent="0" algn="ctr">
                        <a:buNone/>
                      </a:pPr>
                      <a:r>
                        <a:rPr lang="zh-CN" sz="1600" b="0">
                          <a:solidFill>
                            <a:srgbClr val="000000"/>
                          </a:solidFill>
                          <a:latin typeface="Arial" panose="020B0604020202020204" pitchFamily="34" charset="0"/>
                          <a:ea typeface="宋体" panose="02010600030101010101" pitchFamily="2" charset="-122"/>
                        </a:rPr>
                        <a:t>分析</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语法</a:t>
                      </a:r>
                    </a:p>
                    <a:p>
                      <a:pPr indent="0" algn="ctr">
                        <a:buNone/>
                      </a:pPr>
                      <a:r>
                        <a:rPr lang="zh-CN" sz="1600" b="0">
                          <a:solidFill>
                            <a:srgbClr val="000000"/>
                          </a:solidFill>
                          <a:latin typeface="Arial" panose="020B0604020202020204" pitchFamily="34" charset="0"/>
                          <a:ea typeface="宋体" panose="02010600030101010101" pitchFamily="2" charset="-122"/>
                        </a:rPr>
                        <a:t>分析</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错误</a:t>
                      </a:r>
                    </a:p>
                    <a:p>
                      <a:pPr indent="0" algn="ctr">
                        <a:buNone/>
                      </a:pPr>
                      <a:r>
                        <a:rPr lang="zh-CN" sz="1600" b="0">
                          <a:solidFill>
                            <a:srgbClr val="000000"/>
                          </a:solidFill>
                          <a:latin typeface="Arial" panose="020B0604020202020204" pitchFamily="34" charset="0"/>
                          <a:ea typeface="宋体" panose="02010600030101010101" pitchFamily="2" charset="-122"/>
                        </a:rPr>
                        <a:t>处理</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代码生成一</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代码生成二</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代码</a:t>
                      </a:r>
                    </a:p>
                    <a:p>
                      <a:pPr indent="0" algn="ctr">
                        <a:buNone/>
                      </a:pPr>
                      <a:r>
                        <a:rPr lang="zh-CN" sz="1600" b="0">
                          <a:solidFill>
                            <a:srgbClr val="000000"/>
                          </a:solidFill>
                          <a:latin typeface="Arial" panose="020B0604020202020204" pitchFamily="34" charset="0"/>
                          <a:ea typeface="宋体" panose="02010600030101010101" pitchFamily="2" charset="-122"/>
                        </a:rPr>
                        <a:t>优化</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文档</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期中</a:t>
                      </a:r>
                      <a:r>
                        <a:rPr lang="en-US" altLang="zh-CN" sz="1600" b="0">
                          <a:solidFill>
                            <a:srgbClr val="000000"/>
                          </a:solidFill>
                          <a:latin typeface="Arial" panose="020B0604020202020204" pitchFamily="34" charset="0"/>
                          <a:ea typeface="宋体" panose="02010600030101010101" pitchFamily="2" charset="-122"/>
                        </a:rPr>
                        <a:t> </a:t>
                      </a:r>
                    </a:p>
                    <a:p>
                      <a:pPr indent="0" algn="ctr">
                        <a:buNone/>
                      </a:pPr>
                      <a:r>
                        <a:rPr lang="zh-CN" sz="1600" b="0">
                          <a:solidFill>
                            <a:srgbClr val="000000"/>
                          </a:solidFill>
                          <a:latin typeface="Arial" panose="020B0604020202020204" pitchFamily="34" charset="0"/>
                          <a:ea typeface="宋体" panose="02010600030101010101" pitchFamily="2" charset="-122"/>
                        </a:rPr>
                        <a:t>考核</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Arial" panose="020B0604020202020204" pitchFamily="34" charset="0"/>
                          <a:ea typeface="宋体" panose="02010600030101010101" pitchFamily="2" charset="-122"/>
                        </a:rPr>
                        <a:t>期末</a:t>
                      </a:r>
                    </a:p>
                    <a:p>
                      <a:pPr indent="0" algn="ctr">
                        <a:buNone/>
                      </a:pPr>
                      <a:r>
                        <a:rPr lang="zh-CN" sz="1600" b="0">
                          <a:solidFill>
                            <a:srgbClr val="000000"/>
                          </a:solidFill>
                          <a:latin typeface="Arial" panose="020B0604020202020204" pitchFamily="34" charset="0"/>
                          <a:ea typeface="宋体" panose="02010600030101010101" pitchFamily="2" charset="-122"/>
                        </a:rPr>
                        <a:t>考核</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8820">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15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15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15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lnSpc>
                          <a:spcPct val="100000"/>
                        </a:lnSpc>
                        <a:buNone/>
                      </a:pPr>
                      <a:r>
                        <a:rPr lang="en-US" sz="1800" b="0">
                          <a:solidFill>
                            <a:srgbClr val="000000"/>
                          </a:solidFill>
                          <a:latin typeface="Times New Roman" panose="02020603050405020304" pitchFamily="18" charset="0"/>
                          <a:cs typeface="Times New Roman" panose="02020603050405020304" pitchFamily="18" charset="0"/>
                        </a:rPr>
                        <a:t>25</a:t>
                      </a:r>
                      <a:endParaRPr lang="en-US" altLang="en-US" sz="1800" b="0">
                        <a:solidFill>
                          <a:srgbClr val="000000"/>
                        </a:solidFill>
                        <a:latin typeface="Times New Roman" panose="02020603050405020304" pitchFamily="18" charset="0"/>
                        <a:cs typeface="Times New Roman" panose="02020603050405020304" pitchFamily="18" charset="0"/>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vert="horz" wrap="square" lIns="91440" tIns="45720" rIns="91440" bIns="45720" anchor="b" anchorCtr="0"/>
          <a:lstStyle/>
          <a:p>
            <a:r>
              <a:rPr lang="zh-CN" altLang="en-US" dirty="0"/>
              <a:t>文法解读</a:t>
            </a:r>
          </a:p>
        </p:txBody>
      </p:sp>
      <p:sp>
        <p:nvSpPr>
          <p:cNvPr id="31747" name="内容占位符 2"/>
          <p:cNvSpPr>
            <a:spLocks noGrp="1" noChangeArrowheads="1"/>
          </p:cNvSpPr>
          <p:nvPr>
            <p:ph idx="1"/>
          </p:nvPr>
        </p:nvSpPr>
        <p:spPr>
          <a:xfrm>
            <a:off x="1182688" y="2017713"/>
            <a:ext cx="7926388"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仔细阅读文法，对文法中每条规则所定义的语法成分进行分析，了解其作用、限定条件、组合情况和可能产生的出句子</a:t>
            </a:r>
            <a:endPar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编写</a:t>
            </a:r>
            <a:r>
              <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4-6</a:t>
            </a:r>
            <a:r>
              <a:rPr kumimoji="0" lang="zh-CN"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个测试程序，要求测试程序能覆盖所有语法规则与常见的组合</a:t>
            </a:r>
            <a:endPar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每个测试程序有</a:t>
            </a:r>
            <a:r>
              <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10</a:t>
            </a: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行输出结果</a:t>
            </a:r>
          </a:p>
          <a:p>
            <a:pPr marL="800100" marR="0" lvl="1"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en-US" altLang="zh-CN" sz="24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第一条写语句请输出自己的学号</a:t>
            </a:r>
          </a:p>
          <a:p>
            <a:pPr marL="800100" marR="0" lvl="1"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en-US" altLang="zh-CN" sz="24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其他写语句需尽量反映出程序定义的数据及其运算结果</a:t>
            </a: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文档中列出的需覆盖项只是最基本的</a:t>
            </a:r>
            <a:endParaRPr kumimoji="0" lang="zh-CN"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vert="horz" wrap="square" lIns="91440" tIns="45720" rIns="91440" bIns="45720" anchor="b" anchorCtr="0"/>
          <a:lstStyle/>
          <a:p>
            <a:r>
              <a:rPr lang="zh-CN" altLang="en-US" dirty="0"/>
              <a:t>文法解读</a:t>
            </a:r>
          </a:p>
        </p:txBody>
      </p:sp>
      <p:sp>
        <p:nvSpPr>
          <p:cNvPr id="3" name="内容占位符 2"/>
          <p:cNvSpPr>
            <a:spLocks noGrp="1"/>
          </p:cNvSpPr>
          <p:nvPr>
            <p:ph idx="1"/>
          </p:nvPr>
        </p:nvSpPr>
        <p:spPr>
          <a:xfrm>
            <a:off x="1182688" y="2017713"/>
            <a:ext cx="7761288" cy="44354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请提供每个测试程序的输入数据</a:t>
            </a:r>
            <a:r>
              <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a:t>
            </a: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有</a:t>
            </a:r>
            <a:r>
              <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&lt;</a:t>
            </a: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读语句</a:t>
            </a:r>
            <a:r>
              <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&gt;</a:t>
            </a: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则提供，否则只需提供空的输入文件</a:t>
            </a:r>
            <a:r>
              <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a:t>
            </a: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、输出数据（若输入输出数据没有正确提供，评测时会报错），放到文件中，按下述要求为文件命名：</a:t>
            </a: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测试程序及对应的输入输出数据文件分别为  </a:t>
            </a:r>
          </a:p>
          <a:p>
            <a:pPr marL="0" indent="0" algn="l" latinLnBrk="1">
              <a:buNone/>
            </a:pP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r>
              <a:rPr lang="en-US" altLang="zh-CN" sz="1600" b="0" i="0" dirty="0">
                <a:solidFill>
                  <a:srgbClr val="333333"/>
                </a:solidFill>
                <a:effectLst/>
                <a:latin typeface="Helvetica Neue"/>
              </a:rPr>
              <a:t>       testfile1.txt   input1.txt   output1.txt</a:t>
            </a:r>
          </a:p>
          <a:p>
            <a:pPr marL="0" indent="0" algn="l" latinLnBrk="1">
              <a:buNone/>
            </a:pPr>
            <a:r>
              <a:rPr lang="en-US" altLang="zh-CN" sz="1600" b="0" i="0" dirty="0">
                <a:solidFill>
                  <a:srgbClr val="333333"/>
                </a:solidFill>
                <a:effectLst/>
                <a:latin typeface="Helvetica Neue"/>
              </a:rPr>
              <a:t>               testfile2.txt   input2.txt   output2.txt</a:t>
            </a:r>
          </a:p>
          <a:p>
            <a:pPr marL="0" indent="0" algn="l" latinLnBrk="1">
              <a:buNone/>
            </a:pPr>
            <a:r>
              <a:rPr lang="en-US" altLang="zh-CN" sz="1600" b="0" i="0" dirty="0">
                <a:solidFill>
                  <a:srgbClr val="333333"/>
                </a:solidFill>
                <a:effectLst/>
                <a:latin typeface="Helvetica Neue"/>
              </a:rPr>
              <a:t>                                                ...</a:t>
            </a:r>
          </a:p>
          <a:p>
            <a:pPr marL="0" indent="0" algn="l" latinLnBrk="1">
              <a:buNone/>
            </a:pPr>
            <a:r>
              <a:rPr lang="en-US" altLang="zh-CN" sz="1600" b="0" i="0" dirty="0">
                <a:solidFill>
                  <a:srgbClr val="333333"/>
                </a:solidFill>
                <a:effectLst/>
                <a:latin typeface="Helvetica Neue"/>
              </a:rPr>
              <a:t>               testfilen.txt    inputn.txt   outputn.txt</a:t>
            </a:r>
          </a:p>
          <a:p>
            <a:pPr marL="0" marR="0" lvl="0" indent="0" algn="l" defTabSz="914400" rtl="0" eaLnBrk="0" fontAlgn="base" latinLnBrk="0" hangingPunct="0">
              <a:lnSpc>
                <a:spcPct val="100000"/>
              </a:lnSpc>
              <a:spcBef>
                <a:spcPct val="20000"/>
              </a:spcBef>
              <a:spcAft>
                <a:spcPct val="0"/>
              </a:spcAft>
              <a:buClr>
                <a:schemeClr val="folHlink"/>
              </a:buClr>
              <a:buSzPct val="60000"/>
              <a:buNone/>
              <a:defRPr/>
            </a:pPr>
            <a:endPar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vert="horz" wrap="square" lIns="91440" tIns="45720" rIns="91440" bIns="45720" anchor="b" anchorCtr="0"/>
          <a:lstStyle/>
          <a:p>
            <a:r>
              <a:rPr lang="zh-CN" altLang="en-US" dirty="0"/>
              <a:t>文法解读</a:t>
            </a:r>
          </a:p>
        </p:txBody>
      </p:sp>
      <p:sp>
        <p:nvSpPr>
          <p:cNvPr id="28675" name="内容占位符 2"/>
          <p:cNvSpPr>
            <a:spLocks noGrp="1"/>
          </p:cNvSpPr>
          <p:nvPr>
            <p:ph idx="1"/>
          </p:nvPr>
        </p:nvSpPr>
        <p:spPr/>
        <p:txBody>
          <a:bodyPr vert="horz" wrap="square" lIns="91440" tIns="45720" rIns="91440" bIns="45720" anchor="t" anchorCtr="0"/>
          <a:lstStyle/>
          <a:p>
            <a:pPr>
              <a:lnSpc>
                <a:spcPct val="110000"/>
              </a:lnSpc>
            </a:pPr>
            <a:r>
              <a:rPr lang="en-US" altLang="zh-CN" sz="2800" dirty="0"/>
              <a:t>testfile1</a:t>
            </a:r>
            <a:r>
              <a:rPr lang="zh-CN" altLang="en-US" sz="2800" dirty="0"/>
              <a:t>需包含</a:t>
            </a:r>
            <a:r>
              <a:rPr lang="en-US" altLang="zh-CN" sz="2800" dirty="0"/>
              <a:t>A</a:t>
            </a:r>
            <a:r>
              <a:rPr lang="zh-CN" altLang="en-US" sz="2800" dirty="0"/>
              <a:t>级规则</a:t>
            </a:r>
            <a:endParaRPr lang="en-US" altLang="zh-CN" sz="2800" dirty="0"/>
          </a:p>
          <a:p>
            <a:pPr>
              <a:lnSpc>
                <a:spcPct val="110000"/>
              </a:lnSpc>
            </a:pPr>
            <a:r>
              <a:rPr lang="en-US" altLang="zh-CN" sz="2800" dirty="0"/>
              <a:t>testfile2-3</a:t>
            </a:r>
            <a:r>
              <a:rPr lang="zh-CN" altLang="en-US" sz="2800" dirty="0"/>
              <a:t>需包含</a:t>
            </a:r>
            <a:r>
              <a:rPr lang="en-US" altLang="zh-CN" sz="2800" dirty="0"/>
              <a:t>B</a:t>
            </a:r>
            <a:r>
              <a:rPr lang="zh-CN" altLang="en-US" sz="2800" dirty="0"/>
              <a:t>级规则，不能含有</a:t>
            </a:r>
            <a:r>
              <a:rPr lang="en-US" altLang="zh-CN" sz="2800" dirty="0"/>
              <a:t>A</a:t>
            </a:r>
            <a:r>
              <a:rPr lang="zh-CN" altLang="en-US" sz="2800" dirty="0"/>
              <a:t>级规则</a:t>
            </a:r>
            <a:endParaRPr lang="en-US" altLang="zh-CN" sz="2800" dirty="0"/>
          </a:p>
          <a:p>
            <a:pPr>
              <a:lnSpc>
                <a:spcPct val="110000"/>
              </a:lnSpc>
            </a:pPr>
            <a:r>
              <a:rPr lang="en-US" altLang="zh-CN" sz="2800" dirty="0"/>
              <a:t>testfile4-6</a:t>
            </a:r>
            <a:r>
              <a:rPr lang="zh-CN" altLang="en-US" sz="2800" dirty="0"/>
              <a:t>包含</a:t>
            </a:r>
            <a:r>
              <a:rPr lang="en-US" altLang="zh-CN" sz="2800" dirty="0"/>
              <a:t>C</a:t>
            </a:r>
            <a:r>
              <a:rPr lang="zh-CN" altLang="en-US" sz="2800" dirty="0"/>
              <a:t>级规则，不能含有</a:t>
            </a:r>
            <a:r>
              <a:rPr lang="en-US" altLang="zh-CN" sz="2800" dirty="0"/>
              <a:t>A</a:t>
            </a:r>
            <a:r>
              <a:rPr lang="zh-CN" altLang="en-US" sz="2800" dirty="0"/>
              <a:t>、</a:t>
            </a:r>
            <a:r>
              <a:rPr lang="en-US" altLang="zh-CN" sz="2800" dirty="0"/>
              <a:t>B</a:t>
            </a:r>
            <a:r>
              <a:rPr lang="zh-CN" altLang="en-US" sz="2800" dirty="0"/>
              <a:t>级的规则</a:t>
            </a:r>
          </a:p>
        </p:txBody>
      </p:sp>
      <p:pic>
        <p:nvPicPr>
          <p:cNvPr id="2" name="图片 1"/>
          <p:cNvPicPr>
            <a:picLocks noChangeAspect="1"/>
          </p:cNvPicPr>
          <p:nvPr/>
        </p:nvPicPr>
        <p:blipFill>
          <a:blip r:embed="rId2"/>
          <a:stretch>
            <a:fillRect/>
          </a:stretch>
        </p:blipFill>
        <p:spPr>
          <a:xfrm>
            <a:off x="2843530" y="3789045"/>
            <a:ext cx="3457575" cy="2762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vert="horz" wrap="square" lIns="91440" tIns="45720" rIns="91440" bIns="45720" anchor="b" anchorCtr="0"/>
          <a:lstStyle/>
          <a:p>
            <a:r>
              <a:rPr lang="zh-CN" altLang="en-US" dirty="0"/>
              <a:t>词法分析</a:t>
            </a:r>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有统一的类别码定义</a:t>
            </a:r>
            <a:endPar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pic>
        <p:nvPicPr>
          <p:cNvPr id="4" name="内容占位符 3"/>
          <p:cNvPicPr>
            <a:picLocks noChangeAspect="1"/>
          </p:cNvPicPr>
          <p:nvPr/>
        </p:nvPicPr>
        <p:blipFill>
          <a:blip r:embed="rId3"/>
          <a:stretch>
            <a:fillRect/>
          </a:stretch>
        </p:blipFill>
        <p:spPr>
          <a:xfrm>
            <a:off x="971550" y="2708910"/>
            <a:ext cx="7691755" cy="357187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vert="horz" wrap="square" lIns="91440" tIns="45720" rIns="91440" bIns="45720" anchor="b" anchorCtr="0"/>
          <a:lstStyle/>
          <a:p>
            <a:r>
              <a:rPr lang="zh-CN" altLang="en-US" dirty="0"/>
              <a:t>词法分析</a:t>
            </a:r>
          </a:p>
        </p:txBody>
      </p:sp>
      <p:sp>
        <p:nvSpPr>
          <p:cNvPr id="5" name="内容占位符 4"/>
          <p:cNvSpPr>
            <a:spLocks noGrp="1"/>
          </p:cNvSpPr>
          <p:nvPr>
            <p:ph idx="1"/>
          </p:nvPr>
        </p:nvSpPr>
        <p:spPr>
          <a:xfrm>
            <a:off x="1042988" y="1988503"/>
            <a:ext cx="7772400" cy="4114800"/>
          </a:xfrm>
        </p:spPr>
        <p:txBody>
          <a:bodyPr/>
          <a:lstStyle/>
          <a:p>
            <a:pPr marR="0" lvl="0" algn="l" defTabSz="914400" rtl="0" eaLnBrk="0" fontAlgn="base" latinLnBrk="0" hangingPunct="0">
              <a:lnSpc>
                <a:spcPct val="100000"/>
              </a:lnSpc>
              <a:spcBef>
                <a:spcPct val="20000"/>
              </a:spcBef>
              <a:spcAft>
                <a:spcPct val="0"/>
              </a:spcAft>
              <a:buClr>
                <a:schemeClr val="folHlink"/>
              </a:buClr>
              <a:buSzPct val="60000"/>
              <a:defRPr/>
            </a:pPr>
            <a:r>
              <a:rPr lang="zh-CN" altLang="en-US" sz="2800" noProof="0" dirty="0">
                <a:ln>
                  <a:noFill/>
                </a:ln>
                <a:effectLst/>
                <a:uLnTx/>
                <a:uFillTx/>
                <a:sym typeface="+mn-ea"/>
              </a:rPr>
              <a:t>输入</a:t>
            </a:r>
            <a:r>
              <a:rPr lang="en-US" altLang="zh-CN" sz="2800" noProof="0" dirty="0">
                <a:ln>
                  <a:noFill/>
                </a:ln>
                <a:effectLst/>
                <a:uLnTx/>
                <a:uFillTx/>
                <a:sym typeface="+mn-ea"/>
              </a:rPr>
              <a:t>的被编译源文件统一命名为 testfile.txt；输出的结果文件统一命名为 output.txt</a:t>
            </a: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lang="zh-CN" altLang="en-US" sz="2800" noProof="0" dirty="0">
                <a:ln>
                  <a:noFill/>
                </a:ln>
                <a:effectLst/>
                <a:uLnTx/>
                <a:uFillTx/>
                <a:sym typeface="+mn-ea"/>
              </a:rPr>
              <a:t>按顺序和格式输出类别码和单词字符串形式</a:t>
            </a:r>
            <a:endPar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lang="zh-CN" altLang="en-US" sz="2800" noProof="0" dirty="0">
                <a:ln>
                  <a:noFill/>
                </a:ln>
                <a:effectLst/>
                <a:uLnTx/>
                <a:uFillTx/>
                <a:sym typeface="+mn-ea"/>
              </a:rPr>
              <a:t>   </a:t>
            </a:r>
            <a:r>
              <a:rPr lang="en-US" altLang="zh-CN" sz="2800" noProof="0" dirty="0">
                <a:ln>
                  <a:noFill/>
                </a:ln>
                <a:effectLst/>
                <a:uLnTx/>
                <a:uFillTx/>
                <a:sym typeface="+mn-ea"/>
              </a:rPr>
              <a:t>    </a:t>
            </a:r>
            <a:r>
              <a:rPr lang="zh-CN" altLang="en-US" sz="2000" noProof="0" dirty="0">
                <a:ln>
                  <a:noFill/>
                </a:ln>
                <a:solidFill>
                  <a:srgbClr val="C00000"/>
                </a:solidFill>
                <a:effectLst/>
                <a:uLnTx/>
                <a:uFillTx/>
                <a:sym typeface="+mn-ea"/>
              </a:rPr>
              <a:t>单词类别码 单词的字符</a:t>
            </a:r>
            <a:r>
              <a:rPr lang="en-US" altLang="zh-CN" sz="2000" noProof="0" dirty="0">
                <a:ln>
                  <a:noFill/>
                </a:ln>
                <a:solidFill>
                  <a:srgbClr val="C00000"/>
                </a:solidFill>
                <a:effectLst/>
                <a:uLnTx/>
                <a:uFillTx/>
                <a:sym typeface="+mn-ea"/>
              </a:rPr>
              <a:t>/</a:t>
            </a:r>
            <a:r>
              <a:rPr lang="zh-CN" altLang="en-US" sz="2000" noProof="0" dirty="0">
                <a:ln>
                  <a:noFill/>
                </a:ln>
                <a:solidFill>
                  <a:srgbClr val="C00000"/>
                </a:solidFill>
                <a:effectLst/>
                <a:uLnTx/>
                <a:uFillTx/>
                <a:sym typeface="+mn-ea"/>
              </a:rPr>
              <a:t>字符串形式</a:t>
            </a:r>
            <a:r>
              <a:rPr lang="en-US" altLang="zh-CN" sz="2000" noProof="0" dirty="0">
                <a:ln>
                  <a:noFill/>
                </a:ln>
                <a:solidFill>
                  <a:srgbClr val="C00000"/>
                </a:solidFill>
                <a:effectLst/>
                <a:uLnTx/>
                <a:uFillTx/>
                <a:sym typeface="+mn-ea"/>
              </a:rPr>
              <a:t>(</a:t>
            </a:r>
            <a:r>
              <a:rPr lang="zh-CN" altLang="en-US" sz="2000" noProof="0" dirty="0">
                <a:ln>
                  <a:noFill/>
                </a:ln>
                <a:solidFill>
                  <a:srgbClr val="C00000"/>
                </a:solidFill>
                <a:effectLst/>
                <a:uLnTx/>
                <a:uFillTx/>
                <a:sym typeface="+mn-ea"/>
              </a:rPr>
              <a:t>中间仅用一个空格间隔</a:t>
            </a:r>
            <a:r>
              <a:rPr lang="en-US" altLang="zh-CN" sz="2000" noProof="0" dirty="0">
                <a:ln>
                  <a:noFill/>
                </a:ln>
                <a:solidFill>
                  <a:srgbClr val="C00000"/>
                </a:solidFill>
                <a:effectLst/>
                <a:uLnTx/>
                <a:uFillTx/>
                <a:sym typeface="+mn-ea"/>
              </a:rPr>
              <a:t>)</a:t>
            </a:r>
            <a:r>
              <a:rPr lang="zh-CN" altLang="en-US" sz="2000" noProof="0" dirty="0">
                <a:ln>
                  <a:noFill/>
                </a:ln>
                <a:solidFill>
                  <a:srgbClr val="C00000"/>
                </a:solidFill>
                <a:effectLst/>
                <a:uLnTx/>
                <a:uFillTx/>
                <a:sym typeface="+mn-ea"/>
              </a:rPr>
              <a:t> </a:t>
            </a:r>
            <a:br>
              <a:rPr lang="zh-CN" altLang="en-US" sz="2000" noProof="0" dirty="0">
                <a:ln>
                  <a:noFill/>
                </a:ln>
                <a:solidFill>
                  <a:srgbClr val="C00000"/>
                </a:solidFill>
                <a:effectLst/>
                <a:uLnTx/>
                <a:uFillTx/>
                <a:sym typeface="+mn-ea"/>
              </a:rPr>
            </a:br>
            <a:r>
              <a:rPr lang="zh-CN" altLang="en-US" sz="2000" noProof="0" dirty="0">
                <a:ln>
                  <a:noFill/>
                </a:ln>
                <a:solidFill>
                  <a:srgbClr val="C00000"/>
                </a:solidFill>
                <a:effectLst/>
                <a:uLnTx/>
                <a:uFillTx/>
                <a:sym typeface="+mn-ea"/>
              </a:rPr>
              <a:t>          </a:t>
            </a:r>
            <a:r>
              <a:rPr lang="en-US" altLang="zh-CN" sz="2000" noProof="0" dirty="0">
                <a:ln>
                  <a:noFill/>
                </a:ln>
                <a:solidFill>
                  <a:srgbClr val="C00000"/>
                </a:solidFill>
                <a:effectLst/>
                <a:uLnTx/>
                <a:uFillTx/>
                <a:sym typeface="+mn-ea"/>
              </a:rPr>
              <a:t>      INTTK int</a:t>
            </a:r>
            <a:endParaRPr kumimoji="0" lang="en-US" altLang="zh-CN" sz="2000" b="0" i="0" u="none" strike="noStrike" kern="0" cap="none" spc="0" normalizeH="0" baseline="0" noProof="0" dirty="0">
              <a:ln>
                <a:noFill/>
              </a:ln>
              <a:solidFill>
                <a:srgbClr val="C00000"/>
              </a:solidFill>
              <a:effectLst/>
              <a:uLnTx/>
              <a:uFillTx/>
              <a:latin typeface="Tahoma" panose="020B0604030504040204" pitchFamily="34" charset="0"/>
              <a:ea typeface="宋体" panose="02010600030101010101" pitchFamily="2" charset="-122"/>
              <a:cs typeface="+mn-cs"/>
            </a:endParaRP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lang="en-US" altLang="zh-CN" noProof="0" dirty="0">
                <a:ln>
                  <a:noFill/>
                </a:ln>
                <a:solidFill>
                  <a:srgbClr val="C00000"/>
                </a:solidFill>
                <a:effectLst/>
                <a:uLnTx/>
                <a:uFillTx/>
                <a:sym typeface="+mn-ea"/>
              </a:rPr>
              <a:t>MAINTK main</a:t>
            </a:r>
            <a:endParaRPr kumimoji="0" lang="en-US" altLang="zh-CN" b="0" i="0" u="none" strike="noStrike" kern="0" cap="none" spc="0" normalizeH="0" baseline="0" noProof="0" dirty="0">
              <a:ln>
                <a:noFill/>
              </a:ln>
              <a:solidFill>
                <a:srgbClr val="C00000"/>
              </a:solidFill>
              <a:effectLst/>
              <a:uLnTx/>
              <a:uFillTx/>
              <a:latin typeface="Tahoma" panose="020B0604030504040204" pitchFamily="34" charset="0"/>
              <a:ea typeface="宋体" panose="02010600030101010101" pitchFamily="2" charset="-122"/>
            </a:endParaRP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lang="en-US" altLang="zh-CN" noProof="0" dirty="0">
                <a:ln>
                  <a:noFill/>
                </a:ln>
                <a:solidFill>
                  <a:srgbClr val="C00000"/>
                </a:solidFill>
                <a:effectLst/>
                <a:uLnTx/>
                <a:uFillTx/>
                <a:sym typeface="+mn-ea"/>
              </a:rPr>
              <a:t>LPARENT (</a:t>
            </a:r>
            <a:endParaRPr kumimoji="0" lang="en-US" altLang="zh-CN" b="0" i="0" u="none" strike="noStrike" kern="0" cap="none" spc="0" normalizeH="0" baseline="0" noProof="0" dirty="0">
              <a:ln>
                <a:noFill/>
              </a:ln>
              <a:solidFill>
                <a:srgbClr val="C00000"/>
              </a:solidFill>
              <a:effectLst/>
              <a:uLnTx/>
              <a:uFillTx/>
              <a:latin typeface="Tahoma" panose="020B0604030504040204" pitchFamily="34" charset="0"/>
              <a:ea typeface="宋体" panose="02010600030101010101" pitchFamily="2" charset="-122"/>
            </a:endParaRP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lang="en-US" altLang="zh-CN" noProof="0" dirty="0">
                <a:ln>
                  <a:noFill/>
                </a:ln>
                <a:solidFill>
                  <a:srgbClr val="C00000"/>
                </a:solidFill>
                <a:effectLst/>
                <a:uLnTx/>
                <a:uFillTx/>
                <a:sym typeface="+mn-ea"/>
              </a:rPr>
              <a:t>RPARENT )</a:t>
            </a:r>
            <a:endParaRPr kumimoji="0" lang="en-US" altLang="zh-CN" b="0" i="0" u="none" strike="noStrike" kern="0" cap="none" spc="0" normalizeH="0" baseline="0" noProof="0" dirty="0">
              <a:ln>
                <a:noFill/>
              </a:ln>
              <a:solidFill>
                <a:srgbClr val="C00000"/>
              </a:solidFill>
              <a:effectLst/>
              <a:uLnTx/>
              <a:uFillTx/>
              <a:latin typeface="Tahoma" panose="020B0604030504040204" pitchFamily="34" charset="0"/>
              <a:ea typeface="宋体" panose="02010600030101010101" pitchFamily="2" charset="-122"/>
            </a:endParaRP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lang="en-US" altLang="zh-CN" noProof="0" dirty="0">
                <a:ln>
                  <a:noFill/>
                </a:ln>
                <a:solidFill>
                  <a:srgbClr val="C00000"/>
                </a:solidFill>
                <a:effectLst/>
                <a:uLnTx/>
                <a:uFillTx/>
                <a:sym typeface="+mn-ea"/>
              </a:rPr>
              <a:t>LBRACE {</a:t>
            </a:r>
            <a:endParaRPr kumimoji="0" lang="en-US" altLang="zh-CN" b="0" i="0" u="none" strike="noStrike" kern="0" cap="none" spc="0" normalizeH="0" baseline="0" noProof="0" dirty="0">
              <a:ln>
                <a:noFill/>
              </a:ln>
              <a:solidFill>
                <a:srgbClr val="C00000"/>
              </a:solidFill>
              <a:effectLst/>
              <a:uLnTx/>
              <a:uFillTx/>
              <a:latin typeface="Tahoma" panose="020B0604030504040204" pitchFamily="34" charset="0"/>
              <a:ea typeface="宋体" panose="02010600030101010101" pitchFamily="2" charset="-122"/>
            </a:endParaRPr>
          </a:p>
          <a:p>
            <a:pPr marR="0" lvl="0" algn="l" defTabSz="914400" rtl="0" eaLnBrk="0" fontAlgn="base" latinLnBrk="0" hangingPunct="0">
              <a:lnSpc>
                <a:spcPct val="100000"/>
              </a:lnSpc>
              <a:spcBef>
                <a:spcPct val="20000"/>
              </a:spcBef>
              <a:spcAft>
                <a:spcPct val="0"/>
              </a:spcAft>
              <a:buClr>
                <a:schemeClr val="folHlink"/>
              </a:buClr>
              <a:buSzPct val="60000"/>
              <a:defRPr/>
            </a:pPr>
            <a:endParaRPr kumimoji="0" lang="en-US" altLang="zh-CN" sz="20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endParaRPr kumimoji="0" lang="en-US" altLang="zh-CN" sz="20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vert="horz" wrap="square" lIns="91440" tIns="45720" rIns="91440" bIns="45720" anchor="b" anchorCtr="0"/>
          <a:lstStyle/>
          <a:p>
            <a:r>
              <a:rPr lang="zh-CN" altLang="en-US" dirty="0"/>
              <a:t>语法分析</a:t>
            </a:r>
          </a:p>
        </p:txBody>
      </p:sp>
      <p:sp>
        <p:nvSpPr>
          <p:cNvPr id="3" name="内容占位符 2"/>
          <p:cNvSpPr>
            <a:spLocks noGrp="1"/>
          </p:cNvSpPr>
          <p:nvPr>
            <p:ph idx="1"/>
          </p:nvPr>
        </p:nvSpPr>
        <p:spPr>
          <a:xfrm>
            <a:off x="1183005" y="2018030"/>
            <a:ext cx="7772400" cy="44704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在词法分析程序输出的基础上，输出特定语法成分的名字（非终结符）</a:t>
            </a:r>
            <a:endParaRPr kumimoji="0" lang="en-US" altLang="zh-CN" sz="3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r>
              <a:rPr kumimoji="0" lang="zh-CN" altLang="en-US" sz="20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r>
              <a:rPr kumimoji="0" lang="zh-CN" altLang="en-US" sz="24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  </a:t>
            </a: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INTTK int</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MAINTK main</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LPARENT (</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RPARENT )</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LBRACE {</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INTTK int</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IDENFR c</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rPr>
              <a:t>&lt;</a:t>
            </a:r>
            <a:r>
              <a:rPr kumimoji="0" lang="en-US" altLang="zh-CN" sz="1200" b="0" i="0" u="none" strike="noStrike" kern="0" cap="none" spc="0" normalizeH="0" baseline="0" noProof="0" dirty="0" err="1">
                <a:ln>
                  <a:noFill/>
                </a:ln>
                <a:solidFill>
                  <a:srgbClr val="FF0000"/>
                </a:solidFill>
                <a:effectLst/>
                <a:uLnTx/>
                <a:uFillTx/>
                <a:latin typeface="Tahoma" panose="020B0604030504040204" pitchFamily="34" charset="0"/>
                <a:ea typeface="宋体" panose="02010600030101010101" pitchFamily="2" charset="-122"/>
              </a:rPr>
              <a:t>VarDef</a:t>
            </a:r>
            <a:r>
              <a:rPr kumimoji="0" lang="en-US" altLang="zh-CN" sz="1200" b="0" i="0" u="none" strike="noStrike" kern="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rPr>
              <a:t>&gt;</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SEMICN ;</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rPr>
              <a:t>&lt;</a:t>
            </a:r>
            <a:r>
              <a:rPr kumimoji="0" lang="en-US" altLang="zh-CN" sz="1200" b="0" i="0" u="none" strike="noStrike" kern="0" cap="none" spc="0" normalizeH="0" baseline="0" noProof="0" dirty="0" err="1">
                <a:ln>
                  <a:noFill/>
                </a:ln>
                <a:solidFill>
                  <a:srgbClr val="FF0000"/>
                </a:solidFill>
                <a:effectLst/>
                <a:uLnTx/>
                <a:uFillTx/>
                <a:latin typeface="Tahoma" panose="020B0604030504040204" pitchFamily="34" charset="0"/>
                <a:ea typeface="宋体" panose="02010600030101010101" pitchFamily="2" charset="-122"/>
              </a:rPr>
              <a:t>VarDecl</a:t>
            </a:r>
            <a:r>
              <a:rPr kumimoji="0" lang="en-US" altLang="zh-CN" sz="1200" b="0" i="0" u="none" strike="noStrike" kern="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rPr>
              <a:t>&gt;</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IDENFR c</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rPr>
              <a:t>&lt;</a:t>
            </a:r>
            <a:r>
              <a:rPr kumimoji="0" lang="en-US" altLang="zh-CN" sz="1200" b="0" i="0" u="none" strike="noStrike" kern="0" cap="none" spc="0" normalizeH="0" baseline="0" noProof="0" dirty="0" err="1">
                <a:ln>
                  <a:noFill/>
                </a:ln>
                <a:solidFill>
                  <a:srgbClr val="FF0000"/>
                </a:solidFill>
                <a:effectLst/>
                <a:uLnTx/>
                <a:uFillTx/>
                <a:latin typeface="Tahoma" panose="020B0604030504040204" pitchFamily="34" charset="0"/>
                <a:ea typeface="宋体" panose="02010600030101010101" pitchFamily="2" charset="-122"/>
              </a:rPr>
              <a:t>LVal</a:t>
            </a:r>
            <a:r>
              <a:rPr kumimoji="0" lang="en-US" altLang="zh-CN" sz="1200" b="0" i="0" u="none" strike="noStrike" kern="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rPr>
              <a:t>&gt;</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ASSIGN =</a:t>
            </a:r>
          </a:p>
          <a:p>
            <a:pPr marL="1257300" marR="0" lvl="3" indent="0" algn="l" defTabSz="914400" rtl="0" eaLnBrk="0" fontAlgn="base" latinLnBrk="0" hangingPunct="0">
              <a:lnSpc>
                <a:spcPct val="100000"/>
              </a:lnSpc>
              <a:spcBef>
                <a:spcPct val="20000"/>
              </a:spcBef>
              <a:spcAft>
                <a:spcPct val="0"/>
              </a:spcAft>
              <a:buClr>
                <a:schemeClr val="accent2"/>
              </a:buClr>
              <a:buSzPct val="55000"/>
              <a:buFont typeface="Wingdings" panose="05000000000000000000" pitchFamily="2" charset="2"/>
              <a:buNone/>
              <a:defRPr/>
            </a:pPr>
            <a:r>
              <a:rPr kumimoji="0" lang="en-US" altLang="zh-CN" sz="1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GETINTTK </a:t>
            </a:r>
            <a:r>
              <a:rPr kumimoji="0" lang="en-US" altLang="zh-CN" sz="1200" b="0" i="0" u="none" strike="noStrike" kern="0" cap="none" spc="0" normalizeH="0" baseline="0" noProof="0" dirty="0" err="1">
                <a:ln>
                  <a:noFill/>
                </a:ln>
                <a:solidFill>
                  <a:schemeClr val="tx1"/>
                </a:solidFill>
                <a:effectLst/>
                <a:uLnTx/>
                <a:uFillTx/>
                <a:latin typeface="Tahoma" panose="020B0604030504040204" pitchFamily="34" charset="0"/>
                <a:ea typeface="宋体" panose="02010600030101010101" pitchFamily="2" charset="-122"/>
              </a:rPr>
              <a:t>getint</a:t>
            </a:r>
            <a:br>
              <a:rPr kumimoji="0" lang="zh-CN" altLang="en-US" sz="24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br>
            <a:endParaRPr kumimoji="0" lang="zh-CN" altLang="en-US" sz="24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15"/>
          <p:cNvPicPr>
            <a:picLocks noChangeAspect="1"/>
          </p:cNvPicPr>
          <p:nvPr/>
        </p:nvPicPr>
        <p:blipFill>
          <a:blip r:embed="rId4"/>
          <a:stretch>
            <a:fillRect/>
          </a:stretch>
        </p:blipFill>
        <p:spPr>
          <a:xfrm>
            <a:off x="4689475" y="3179763"/>
            <a:ext cx="4346575" cy="2443162"/>
          </a:xfrm>
          <a:prstGeom prst="rect">
            <a:avLst/>
          </a:prstGeom>
          <a:noFill/>
          <a:ln w="9525">
            <a:noFill/>
          </a:ln>
        </p:spPr>
      </p:pic>
      <p:pic>
        <p:nvPicPr>
          <p:cNvPr id="7171" name="图片 13"/>
          <p:cNvPicPr>
            <a:picLocks noChangeAspect="1"/>
          </p:cNvPicPr>
          <p:nvPr/>
        </p:nvPicPr>
        <p:blipFill>
          <a:blip r:embed="rId5"/>
          <a:srcRect l="909" r="1761"/>
          <a:stretch>
            <a:fillRect/>
          </a:stretch>
        </p:blipFill>
        <p:spPr>
          <a:xfrm>
            <a:off x="180976" y="5721463"/>
            <a:ext cx="4491038" cy="523875"/>
          </a:xfrm>
          <a:prstGeom prst="rect">
            <a:avLst/>
          </a:prstGeom>
          <a:noFill/>
          <a:ln w="9525">
            <a:noFill/>
          </a:ln>
        </p:spPr>
      </p:pic>
      <p:pic>
        <p:nvPicPr>
          <p:cNvPr id="7172" name="图片 8"/>
          <p:cNvPicPr>
            <a:picLocks noChangeAspect="1"/>
          </p:cNvPicPr>
          <p:nvPr/>
        </p:nvPicPr>
        <p:blipFill>
          <a:blip r:embed="rId6"/>
          <a:srcRect l="2264" r="2515"/>
          <a:stretch>
            <a:fillRect/>
          </a:stretch>
        </p:blipFill>
        <p:spPr>
          <a:xfrm>
            <a:off x="166355" y="328725"/>
            <a:ext cx="4521200" cy="5392738"/>
          </a:xfrm>
          <a:prstGeom prst="rect">
            <a:avLst/>
          </a:prstGeom>
          <a:noFill/>
          <a:ln w="9525">
            <a:noFill/>
          </a:ln>
        </p:spPr>
      </p:pic>
      <p:sp>
        <p:nvSpPr>
          <p:cNvPr id="12" name="椭圆 11"/>
          <p:cNvSpPr/>
          <p:nvPr/>
        </p:nvSpPr>
        <p:spPr bwMode="auto">
          <a:xfrm>
            <a:off x="318454" y="5949280"/>
            <a:ext cx="4354513" cy="234950"/>
          </a:xfrm>
          <a:prstGeom prst="ellipse">
            <a:avLst/>
          </a:prstGeom>
          <a:noFill/>
          <a:ln w="12700" cap="flat" cmpd="sng" algn="ctr">
            <a:solidFill>
              <a:srgbClr val="FF6600"/>
            </a:solidFill>
            <a:prstDash val="solid"/>
            <a:round/>
            <a:headEnd type="none" w="med" len="med"/>
            <a:tailEnd type="triangle" w="med" len="me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Tahoma" panose="020B0604030504040204" pitchFamily="34" charset="0"/>
              <a:ea typeface="宋体" panose="02010600030101010101" pitchFamily="2" charset="-122"/>
              <a:cs typeface="+mn-cs"/>
            </a:endParaRPr>
          </a:p>
        </p:txBody>
      </p:sp>
      <p:sp>
        <p:nvSpPr>
          <p:cNvPr id="4" name="椭圆 3"/>
          <p:cNvSpPr/>
          <p:nvPr/>
        </p:nvSpPr>
        <p:spPr bwMode="auto">
          <a:xfrm>
            <a:off x="486749" y="4293096"/>
            <a:ext cx="4095750" cy="234950"/>
          </a:xfrm>
          <a:prstGeom prst="ellipse">
            <a:avLst/>
          </a:prstGeom>
          <a:noFill/>
          <a:ln w="12700" cap="flat" cmpd="sng" algn="ctr">
            <a:solidFill>
              <a:srgbClr val="FF6600"/>
            </a:solidFill>
            <a:prstDash val="solid"/>
            <a:round/>
            <a:headEnd type="none" w="med" len="med"/>
            <a:tailEnd type="triangle" w="med" len="me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Tahoma" panose="020B0604030504040204" pitchFamily="34" charset="0"/>
              <a:ea typeface="宋体" panose="02010600030101010101" pitchFamily="2" charset="-122"/>
              <a:cs typeface="+mn-cs"/>
            </a:endParaRPr>
          </a:p>
        </p:txBody>
      </p:sp>
      <p:sp>
        <p:nvSpPr>
          <p:cNvPr id="13" name="椭圆 12"/>
          <p:cNvSpPr/>
          <p:nvPr/>
        </p:nvSpPr>
        <p:spPr bwMode="auto">
          <a:xfrm>
            <a:off x="4824413" y="3966369"/>
            <a:ext cx="4095750" cy="271463"/>
          </a:xfrm>
          <a:prstGeom prst="ellipse">
            <a:avLst/>
          </a:prstGeom>
          <a:noFill/>
          <a:ln w="12700" cap="flat" cmpd="sng" algn="ctr">
            <a:solidFill>
              <a:srgbClr val="FF6600"/>
            </a:solidFill>
            <a:prstDash val="solid"/>
            <a:round/>
            <a:headEnd type="none" w="med" len="med"/>
            <a:tailEnd type="triangle" w="med" len="me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Tahoma" panose="020B0604030504040204" pitchFamily="34" charset="0"/>
              <a:ea typeface="宋体" panose="02010600030101010101" pitchFamily="2" charset="-122"/>
              <a:cs typeface="+mn-cs"/>
            </a:endParaRPr>
          </a:p>
        </p:txBody>
      </p:sp>
      <p:sp>
        <p:nvSpPr>
          <p:cNvPr id="11" name="椭圆 10"/>
          <p:cNvSpPr/>
          <p:nvPr/>
        </p:nvSpPr>
        <p:spPr bwMode="auto">
          <a:xfrm>
            <a:off x="4833324" y="4401344"/>
            <a:ext cx="4095750" cy="301625"/>
          </a:xfrm>
          <a:prstGeom prst="ellipse">
            <a:avLst/>
          </a:prstGeom>
          <a:noFill/>
          <a:ln w="12700" cap="flat" cmpd="sng" algn="ctr">
            <a:solidFill>
              <a:srgbClr val="FF6600"/>
            </a:solidFill>
            <a:prstDash val="solid"/>
            <a:round/>
            <a:headEnd type="none" w="med" len="med"/>
            <a:tailEnd type="triangle" w="med" len="me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Tahoma" panose="020B0604030504040204" pitchFamily="34" charset="0"/>
              <a:ea typeface="宋体" panose="02010600030101010101" pitchFamily="2" charset="-122"/>
              <a:cs typeface="+mn-cs"/>
            </a:endParaRPr>
          </a:p>
        </p:txBody>
      </p:sp>
      <p:sp>
        <p:nvSpPr>
          <p:cNvPr id="5" name="椭圆 4"/>
          <p:cNvSpPr/>
          <p:nvPr/>
        </p:nvSpPr>
        <p:spPr bwMode="auto">
          <a:xfrm>
            <a:off x="4833324" y="4996656"/>
            <a:ext cx="4095750" cy="211138"/>
          </a:xfrm>
          <a:prstGeom prst="ellipse">
            <a:avLst/>
          </a:prstGeom>
          <a:noFill/>
          <a:ln w="12700" cap="flat" cmpd="sng" algn="ctr">
            <a:solidFill>
              <a:srgbClr val="FF6600"/>
            </a:solidFill>
            <a:prstDash val="solid"/>
            <a:round/>
            <a:headEnd type="none" w="med" len="med"/>
            <a:tailEnd type="triangle" w="med" len="me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Tahoma" panose="020B0604030504040204" pitchFamily="34" charset="0"/>
              <a:ea typeface="宋体" panose="02010600030101010101" pitchFamily="2" charset="-122"/>
              <a:cs typeface="+mn-cs"/>
            </a:endParaRPr>
          </a:p>
        </p:txBody>
      </p:sp>
      <p:pic>
        <p:nvPicPr>
          <p:cNvPr id="7178" name="图片 6"/>
          <p:cNvPicPr>
            <a:picLocks noChangeAspect="1"/>
          </p:cNvPicPr>
          <p:nvPr>
            <p:custDataLst>
              <p:tags r:id="rId1"/>
            </p:custDataLst>
          </p:nvPr>
        </p:nvPicPr>
        <p:blipFill>
          <a:blip r:embed="rId7"/>
          <a:stretch>
            <a:fillRect/>
          </a:stretch>
        </p:blipFill>
        <p:spPr>
          <a:xfrm>
            <a:off x="4850605" y="329098"/>
            <a:ext cx="4024313" cy="2017713"/>
          </a:xfrm>
          <a:prstGeom prst="rect">
            <a:avLst/>
          </a:prstGeom>
          <a:noFill/>
          <a:ln w="9525">
            <a:noFill/>
          </a:ln>
        </p:spPr>
      </p:pic>
      <p:sp>
        <p:nvSpPr>
          <p:cNvPr id="7179" name="文本框 17"/>
          <p:cNvSpPr txBox="1"/>
          <p:nvPr/>
        </p:nvSpPr>
        <p:spPr>
          <a:xfrm>
            <a:off x="5220072" y="2428681"/>
            <a:ext cx="3455987" cy="517525"/>
          </a:xfrm>
          <a:prstGeom prst="rect">
            <a:avLst/>
          </a:prstGeom>
          <a:noFill/>
          <a:ln w="9525" cap="flat" cmpd="sng">
            <a:noFill/>
            <a:prstDash val="solid"/>
            <a:miter/>
            <a:headEnd type="none" w="med" len="med"/>
            <a:tailEnd type="none" w="med" len="med"/>
          </a:ln>
        </p:spPr>
        <p:txBody>
          <a:bodyPr>
            <a:spAutoFit/>
          </a:bodyPr>
          <a:lstStyle/>
          <a:p>
            <a:pPr>
              <a:spcBef>
                <a:spcPct val="30000"/>
              </a:spcBef>
              <a:buNone/>
            </a:pPr>
            <a:r>
              <a:rPr lang="zh-CN" altLang="en-US" sz="1200" dirty="0">
                <a:solidFill>
                  <a:srgbClr val="002060"/>
                </a:solidFill>
                <a:latin typeface="Tahoma" panose="020B0604030504040204" pitchFamily="34" charset="0"/>
              </a:rPr>
              <a:t>全国高等院校计算机系统能力培养官方网站</a:t>
            </a:r>
            <a:endParaRPr lang="en-US" altLang="zh-CN" sz="1200" dirty="0">
              <a:solidFill>
                <a:srgbClr val="002060"/>
              </a:solidFill>
              <a:latin typeface="Tahoma" panose="020B0604030504040204" pitchFamily="34" charset="0"/>
            </a:endParaRPr>
          </a:p>
          <a:p>
            <a:pPr>
              <a:spcBef>
                <a:spcPct val="30000"/>
              </a:spcBef>
              <a:buNone/>
            </a:pPr>
            <a:r>
              <a:rPr lang="en-US" altLang="zh-CN" sz="1200" dirty="0">
                <a:solidFill>
                  <a:srgbClr val="002060"/>
                </a:solidFill>
                <a:latin typeface="Tahoma" panose="020B0604030504040204" pitchFamily="34" charset="0"/>
              </a:rPr>
              <a:t>http://www.csc-he.com/</a:t>
            </a:r>
          </a:p>
        </p:txBody>
      </p:sp>
    </p:spTree>
  </p:cSld>
  <p:clrMapOvr>
    <a:masterClrMapping/>
  </p:clrMapOvr>
  <p:transition spd="slow" advTm="50499"/>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vert="horz" wrap="square" lIns="91440" tIns="45720" rIns="91440" bIns="45720" anchor="b" anchorCtr="0"/>
          <a:lstStyle/>
          <a:p>
            <a:r>
              <a:rPr lang="zh-CN" altLang="en-US" dirty="0"/>
              <a:t>错误处理</a:t>
            </a:r>
          </a:p>
        </p:txBody>
      </p:sp>
      <p:sp>
        <p:nvSpPr>
          <p:cNvPr id="31747" name="内容占位符 2"/>
          <p:cNvSpPr>
            <a:spLocks noGrp="1"/>
          </p:cNvSpPr>
          <p:nvPr>
            <p:ph idx="1"/>
          </p:nvPr>
        </p:nvSpPr>
        <p:spPr>
          <a:xfrm>
            <a:off x="251460" y="2060575"/>
            <a:ext cx="8498840" cy="4114800"/>
          </a:xfrm>
        </p:spPr>
        <p:txBody>
          <a:bodyPr vert="horz" wrap="square" lIns="91440" tIns="45720" rIns="91440" bIns="45720" anchor="t" anchorCtr="0"/>
          <a:lstStyle/>
          <a:p>
            <a:r>
              <a:rPr lang="zh-CN" altLang="en-US" sz="2800" dirty="0"/>
              <a:t>输入的被编译源文件统一命名为 testfile.txt ；错误信息输出到命名为 error.txt 的结果文件中；</a:t>
            </a:r>
          </a:p>
          <a:p>
            <a:r>
              <a:rPr lang="zh-CN" altLang="en-US" sz="2800" dirty="0"/>
              <a:t>结果文件中包含如下两种信息：错误所在的行号 错误的类别码 </a:t>
            </a:r>
            <a:endParaRPr lang="en-US" altLang="zh-CN" sz="2800" dirty="0"/>
          </a:p>
          <a:p>
            <a:pPr marL="0" indent="0">
              <a:buNone/>
            </a:pPr>
            <a:r>
              <a:rPr lang="en-US" altLang="zh-CN" sz="2800" dirty="0">
                <a:solidFill>
                  <a:srgbClr val="C00000"/>
                </a:solidFill>
                <a:sym typeface="+mn-ea"/>
              </a:rPr>
              <a:t>      </a:t>
            </a:r>
            <a:r>
              <a:rPr lang="en-US" altLang="zh-CN" sz="2450" dirty="0">
                <a:solidFill>
                  <a:srgbClr val="C00000"/>
                </a:solidFill>
                <a:sym typeface="+mn-ea"/>
              </a:rPr>
              <a:t>7   b</a:t>
            </a:r>
            <a:br>
              <a:rPr lang="en-US" altLang="zh-CN" sz="2450" dirty="0">
                <a:solidFill>
                  <a:srgbClr val="C00000"/>
                </a:solidFill>
                <a:sym typeface="+mn-ea"/>
              </a:rPr>
            </a:br>
            <a:r>
              <a:rPr lang="en-US" altLang="zh-CN" sz="2450" dirty="0">
                <a:solidFill>
                  <a:srgbClr val="C00000"/>
                </a:solidFill>
                <a:sym typeface="+mn-ea"/>
              </a:rPr>
              <a:t>       46 e</a:t>
            </a:r>
            <a:endParaRPr lang="zh-CN" altLang="en-US" sz="2450" dirty="0"/>
          </a:p>
          <a:p>
            <a:r>
              <a:rPr lang="zh-CN" altLang="en-US" sz="2800" dirty="0"/>
              <a:t>其中错误类别码按下表中的定义输出，行号从1开始计数</a:t>
            </a:r>
          </a:p>
          <a:p>
            <a:pPr marL="914400" lvl="2" indent="0">
              <a:buNone/>
            </a:pPr>
            <a:br>
              <a:rPr lang="zh-CN" altLang="en-US" sz="2100" dirty="0"/>
            </a:br>
            <a:endParaRPr lang="zh-CN" altLang="en-US" sz="21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vert="horz" wrap="square" lIns="91440" tIns="45720" rIns="91440" bIns="45720" anchor="b" anchorCtr="0"/>
          <a:lstStyle/>
          <a:p>
            <a:r>
              <a:rPr lang="zh-CN" altLang="en-US" dirty="0"/>
              <a:t>错误处理</a:t>
            </a:r>
          </a:p>
        </p:txBody>
      </p:sp>
      <p:graphicFrame>
        <p:nvGraphicFramePr>
          <p:cNvPr id="3" name="表格 2"/>
          <p:cNvGraphicFramePr/>
          <p:nvPr>
            <p:custDataLst>
              <p:tags r:id="rId1"/>
            </p:custDataLst>
          </p:nvPr>
        </p:nvGraphicFramePr>
        <p:xfrm>
          <a:off x="1259205" y="692785"/>
          <a:ext cx="6298565" cy="5351145"/>
        </p:xfrm>
        <a:graphic>
          <a:graphicData uri="http://schemas.openxmlformats.org/drawingml/2006/table">
            <a:tbl>
              <a:tblPr firstRow="1" bandRow="1">
                <a:tableStyleId>{5C22544A-7EE6-4342-B048-85BDC9FD1C3A}</a:tableStyleId>
              </a:tblPr>
              <a:tblGrid>
                <a:gridCol w="1036320">
                  <a:extLst>
                    <a:ext uri="{9D8B030D-6E8A-4147-A177-3AD203B41FA5}">
                      <a16:colId xmlns:a16="http://schemas.microsoft.com/office/drawing/2014/main" val="20000"/>
                    </a:ext>
                  </a:extLst>
                </a:gridCol>
                <a:gridCol w="396240">
                  <a:extLst>
                    <a:ext uri="{9D8B030D-6E8A-4147-A177-3AD203B41FA5}">
                      <a16:colId xmlns:a16="http://schemas.microsoft.com/office/drawing/2014/main" val="20001"/>
                    </a:ext>
                  </a:extLst>
                </a:gridCol>
                <a:gridCol w="2113915">
                  <a:extLst>
                    <a:ext uri="{9D8B030D-6E8A-4147-A177-3AD203B41FA5}">
                      <a16:colId xmlns:a16="http://schemas.microsoft.com/office/drawing/2014/main" val="20002"/>
                    </a:ext>
                  </a:extLst>
                </a:gridCol>
                <a:gridCol w="2752090">
                  <a:extLst>
                    <a:ext uri="{9D8B030D-6E8A-4147-A177-3AD203B41FA5}">
                      <a16:colId xmlns:a16="http://schemas.microsoft.com/office/drawing/2014/main" val="20003"/>
                    </a:ext>
                  </a:extLst>
                </a:gridCol>
              </a:tblGrid>
              <a:tr h="359410">
                <a:tc>
                  <a:txBody>
                    <a:bodyPr/>
                    <a:lstStyle/>
                    <a:p>
                      <a:pPr indent="0" algn="ctr">
                        <a:buNone/>
                      </a:pPr>
                      <a:r>
                        <a:rPr lang="zh-CN" sz="800" b="1">
                          <a:solidFill>
                            <a:srgbClr val="333333"/>
                          </a:solidFill>
                          <a:latin typeface="Arial" panose="020B0604020202020204" pitchFamily="34" charset="0"/>
                          <a:ea typeface="宋体" panose="02010600030101010101" pitchFamily="2" charset="-122"/>
                        </a:rPr>
                        <a:t>错误类型</a:t>
                      </a:r>
                      <a:endParaRPr lang="zh-CN" altLang="en-US" sz="800" b="1">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800" b="1">
                          <a:solidFill>
                            <a:srgbClr val="333333"/>
                          </a:solidFill>
                          <a:latin typeface="Arial" panose="020B0604020202020204" pitchFamily="34" charset="0"/>
                          <a:ea typeface="宋体" panose="02010600030101010101" pitchFamily="2" charset="-122"/>
                        </a:rPr>
                        <a:t>错误</a:t>
                      </a:r>
                    </a:p>
                    <a:p>
                      <a:pPr indent="0" algn="ctr">
                        <a:buNone/>
                      </a:pPr>
                      <a:r>
                        <a:rPr lang="zh-CN" sz="800" b="1">
                          <a:solidFill>
                            <a:srgbClr val="333333"/>
                          </a:solidFill>
                          <a:latin typeface="Arial" panose="020B0604020202020204" pitchFamily="34" charset="0"/>
                          <a:ea typeface="宋体" panose="02010600030101010101" pitchFamily="2" charset="-122"/>
                        </a:rPr>
                        <a:t>类别码</a:t>
                      </a:r>
                      <a:endParaRPr lang="zh-CN" altLang="en-US" sz="800" b="1">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800" b="1">
                          <a:solidFill>
                            <a:srgbClr val="333333"/>
                          </a:solidFill>
                          <a:latin typeface="Arial" panose="020B0604020202020204" pitchFamily="34" charset="0"/>
                          <a:ea typeface="宋体" panose="02010600030101010101" pitchFamily="2" charset="-122"/>
                        </a:rPr>
                        <a:t>解释</a:t>
                      </a:r>
                      <a:endParaRPr lang="zh-CN" altLang="en-US" sz="800" b="1">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800" b="1">
                          <a:solidFill>
                            <a:srgbClr val="333333"/>
                          </a:solidFill>
                          <a:latin typeface="Arial" panose="020B0604020202020204" pitchFamily="34" charset="0"/>
                          <a:ea typeface="宋体" panose="02010600030101010101" pitchFamily="2" charset="-122"/>
                        </a:rPr>
                        <a:t>对应文法及出错符号</a:t>
                      </a:r>
                      <a:r>
                        <a:rPr lang="en-US" sz="800" b="1">
                          <a:solidFill>
                            <a:srgbClr val="333333"/>
                          </a:solidFill>
                          <a:latin typeface="Cambria" panose="02040503050406030204" charset="-122"/>
                        </a:rPr>
                        <a:t>(…</a:t>
                      </a:r>
                      <a:r>
                        <a:rPr lang="en-US" sz="800" b="1">
                          <a:solidFill>
                            <a:srgbClr val="333333"/>
                          </a:solidFill>
                          <a:latin typeface="宋体" panose="02010600030101010101" pitchFamily="2" charset="-122"/>
                        </a:rPr>
                        <a:t>省略该条规则后续部分</a:t>
                      </a:r>
                      <a:endParaRPr lang="en-US" altLang="en-US" sz="800" b="1">
                        <a:solidFill>
                          <a:srgbClr val="333333"/>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260350">
                <a:tc>
                  <a:txBody>
                    <a:bodyPr/>
                    <a:lstStyle/>
                    <a:p>
                      <a:pPr indent="0">
                        <a:buNone/>
                      </a:pPr>
                      <a:r>
                        <a:rPr lang="zh-CN" sz="800" b="0">
                          <a:solidFill>
                            <a:srgbClr val="333333"/>
                          </a:solidFill>
                          <a:latin typeface="Arial" panose="020B0604020202020204" pitchFamily="34" charset="0"/>
                          <a:ea typeface="宋体" panose="02010600030101010101" pitchFamily="2" charset="-122"/>
                        </a:rPr>
                        <a:t>非法符号</a:t>
                      </a:r>
                      <a:endParaRPr lang="zh-CN" altLang="en-US" sz="800" b="0">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a</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格式字符串中出现非法字符报错行号</a:t>
                      </a:r>
                      <a:r>
                        <a:rPr lang="en-US" sz="800" b="1">
                          <a:solidFill>
                            <a:srgbClr val="333333"/>
                          </a:solidFill>
                          <a:latin typeface="Cambria" panose="02040503050406030204" charset="-122"/>
                        </a:rPr>
                        <a:t>&lt;FormatString&gt;</a:t>
                      </a:r>
                      <a:r>
                        <a:rPr lang="en-US" sz="800" b="0">
                          <a:solidFill>
                            <a:srgbClr val="333333"/>
                          </a:solidFill>
                          <a:latin typeface="宋体" panose="02010600030101010101" pitchFamily="2" charset="-122"/>
                        </a:rPr>
                        <a:t>所在行数。</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&lt;FormatString&gt; → ‘“‘{&lt;Char&gt;}’”’</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678815">
                <a:tc>
                  <a:txBody>
                    <a:bodyPr/>
                    <a:lstStyle/>
                    <a:p>
                      <a:pPr indent="0">
                        <a:buNone/>
                      </a:pPr>
                      <a:r>
                        <a:rPr lang="zh-CN" sz="800" b="0">
                          <a:solidFill>
                            <a:srgbClr val="333333"/>
                          </a:solidFill>
                          <a:latin typeface="Arial" panose="020B0604020202020204" pitchFamily="34" charset="0"/>
                          <a:ea typeface="宋体" panose="02010600030101010101" pitchFamily="2" charset="-122"/>
                        </a:rPr>
                        <a:t>名字重定义</a:t>
                      </a:r>
                      <a:endParaRPr lang="zh-CN" altLang="en-US" sz="800" b="0">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b</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函数名或者变量名在</a:t>
                      </a:r>
                      <a:r>
                        <a:rPr lang="en-US" sz="800" b="1">
                          <a:solidFill>
                            <a:srgbClr val="333333"/>
                          </a:solidFill>
                          <a:latin typeface="宋体" panose="02010600030101010101" pitchFamily="2" charset="-122"/>
                        </a:rPr>
                        <a:t>当前作用域</a:t>
                      </a:r>
                      <a:r>
                        <a:rPr lang="en-US" sz="800" b="0">
                          <a:solidFill>
                            <a:srgbClr val="333333"/>
                          </a:solidFill>
                          <a:latin typeface="宋体" panose="02010600030101010101" pitchFamily="2" charset="-122"/>
                        </a:rPr>
                        <a:t>下重复定义。注意，变量一定是同一级作用域下才会判定出错，不同级作用域下，内层会覆盖外层定义。报错行号为</a:t>
                      </a:r>
                      <a:r>
                        <a:rPr lang="en-US" sz="800" b="1">
                          <a:solidFill>
                            <a:srgbClr val="333333"/>
                          </a:solidFill>
                          <a:latin typeface="Cambria" panose="02040503050406030204" charset="-122"/>
                        </a:rPr>
                        <a:t>&lt;Ident&gt;</a:t>
                      </a:r>
                      <a:r>
                        <a:rPr lang="en-US" sz="800" b="0">
                          <a:solidFill>
                            <a:srgbClr val="333333"/>
                          </a:solidFill>
                          <a:latin typeface="宋体" panose="02010600030101010101" pitchFamily="2" charset="-122"/>
                        </a:rPr>
                        <a:t>所在行数。</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&lt;ConstDef&gt;→&lt;Ident&gt; …    </a:t>
                      </a:r>
                    </a:p>
                    <a:p>
                      <a:pPr indent="0">
                        <a:buNone/>
                      </a:pPr>
                      <a:r>
                        <a:rPr lang="en-US" sz="800" b="0">
                          <a:solidFill>
                            <a:srgbClr val="333333"/>
                          </a:solidFill>
                          <a:latin typeface="Cambria" panose="02040503050406030204" charset="-122"/>
                        </a:rPr>
                        <a:t>&lt;VarDef&gt;→&lt;Ident&gt; …|&lt;Ident&gt; …            &lt;FuncDef&gt;→&lt;FuncType&gt;&lt;Ident&gt; … &lt;FuncFParam&gt; → &lt;BType&gt; &lt;Ident&gt; ...</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260985">
                <a:tc>
                  <a:txBody>
                    <a:bodyPr/>
                    <a:lstStyle/>
                    <a:p>
                      <a:pPr indent="0">
                        <a:buNone/>
                      </a:pPr>
                      <a:r>
                        <a:rPr lang="zh-CN" sz="800" b="0">
                          <a:solidFill>
                            <a:srgbClr val="333333"/>
                          </a:solidFill>
                          <a:latin typeface="Arial" panose="020B0604020202020204" pitchFamily="34" charset="0"/>
                          <a:ea typeface="宋体" panose="02010600030101010101" pitchFamily="2" charset="-122"/>
                        </a:rPr>
                        <a:t>未定义的名字</a:t>
                      </a:r>
                      <a:endParaRPr lang="zh-CN" altLang="en-US" sz="800" b="0">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c</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使用了未定义的标识符报错行号为</a:t>
                      </a:r>
                      <a:r>
                        <a:rPr lang="en-US" sz="800" b="1">
                          <a:solidFill>
                            <a:srgbClr val="333333"/>
                          </a:solidFill>
                          <a:latin typeface="Cambria" panose="02040503050406030204" charset="-122"/>
                        </a:rPr>
                        <a:t>&lt;Ident&gt;</a:t>
                      </a:r>
                      <a:r>
                        <a:rPr lang="en-US" sz="800" b="0">
                          <a:solidFill>
                            <a:srgbClr val="333333"/>
                          </a:solidFill>
                          <a:latin typeface="宋体" panose="02010600030101010101" pitchFamily="2" charset="-122"/>
                        </a:rPr>
                        <a:t>所在行数。</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&lt;LVal&gt;→&lt;Ident&gt; …</a:t>
                      </a:r>
                    </a:p>
                    <a:p>
                      <a:pPr indent="0">
                        <a:buNone/>
                      </a:pPr>
                      <a:r>
                        <a:rPr lang="en-US" sz="800" b="0">
                          <a:solidFill>
                            <a:srgbClr val="333333"/>
                          </a:solidFill>
                          <a:latin typeface="Cambria" panose="02040503050406030204" charset="-122"/>
                        </a:rPr>
                        <a:t>&lt;UnaryExp&gt;→&lt;Ident&gt; …</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458470">
                <a:tc>
                  <a:txBody>
                    <a:bodyPr/>
                    <a:lstStyle/>
                    <a:p>
                      <a:pPr indent="0">
                        <a:buNone/>
                      </a:pPr>
                      <a:r>
                        <a:rPr lang="zh-CN" sz="800" b="0">
                          <a:solidFill>
                            <a:srgbClr val="333333"/>
                          </a:solidFill>
                          <a:latin typeface="Arial" panose="020B0604020202020204" pitchFamily="34" charset="0"/>
                          <a:ea typeface="宋体" panose="02010600030101010101" pitchFamily="2" charset="-122"/>
                        </a:rPr>
                        <a:t>函数参数个数不匹配</a:t>
                      </a:r>
                      <a:endParaRPr lang="zh-CN" altLang="en-US" sz="800" b="0">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d</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函数调用语句中，参数个数与函数定义中的参数个数不匹配。报错行号为函数调用语句的</a:t>
                      </a:r>
                      <a:r>
                        <a:rPr lang="en-US" sz="800" b="1">
                          <a:solidFill>
                            <a:srgbClr val="333333"/>
                          </a:solidFill>
                          <a:latin typeface="宋体" panose="02010600030101010101" pitchFamily="2" charset="-122"/>
                        </a:rPr>
                        <a:t>函数名</a:t>
                      </a:r>
                      <a:r>
                        <a:rPr lang="en-US" sz="800" b="0">
                          <a:solidFill>
                            <a:srgbClr val="333333"/>
                          </a:solidFill>
                          <a:latin typeface="宋体" panose="02010600030101010101" pitchFamily="2" charset="-122"/>
                        </a:rPr>
                        <a:t>所在行数。</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&lt;UnaryExp&gt;→&lt;Ident&gt;‘(’[FuncRParams ]‘)’</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57835">
                <a:tc>
                  <a:txBody>
                    <a:bodyPr/>
                    <a:lstStyle/>
                    <a:p>
                      <a:pPr indent="0">
                        <a:buNone/>
                      </a:pPr>
                      <a:r>
                        <a:rPr lang="zh-CN" sz="800" b="0">
                          <a:solidFill>
                            <a:srgbClr val="333333"/>
                          </a:solidFill>
                          <a:latin typeface="Arial" panose="020B0604020202020204" pitchFamily="34" charset="0"/>
                          <a:ea typeface="宋体" panose="02010600030101010101" pitchFamily="2" charset="-122"/>
                        </a:rPr>
                        <a:t>函数参数类型不匹配</a:t>
                      </a:r>
                      <a:endParaRPr lang="zh-CN" altLang="en-US" sz="800" b="0">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e</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函数调用语句中，参数类型与函数定义中对应位置的参数类型不匹配。报错行号为函数调用语句的</a:t>
                      </a:r>
                      <a:r>
                        <a:rPr lang="en-US" sz="800" b="1">
                          <a:solidFill>
                            <a:srgbClr val="333333"/>
                          </a:solidFill>
                          <a:latin typeface="宋体" panose="02010600030101010101" pitchFamily="2" charset="-122"/>
                        </a:rPr>
                        <a:t>函数名</a:t>
                      </a:r>
                      <a:r>
                        <a:rPr lang="en-US" sz="800" b="0">
                          <a:solidFill>
                            <a:srgbClr val="333333"/>
                          </a:solidFill>
                          <a:latin typeface="宋体" panose="02010600030101010101" pitchFamily="2" charset="-122"/>
                        </a:rPr>
                        <a:t>所在行数。</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&lt;UnaryExp&gt;→&lt;Ident&gt;‘(’[FuncRParams ]‘)’</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59410">
                <a:tc>
                  <a:txBody>
                    <a:bodyPr/>
                    <a:lstStyle/>
                    <a:p>
                      <a:pPr indent="0">
                        <a:buNone/>
                      </a:pPr>
                      <a:r>
                        <a:rPr lang="zh-CN" sz="800" b="0">
                          <a:solidFill>
                            <a:srgbClr val="333333"/>
                          </a:solidFill>
                          <a:latin typeface="Arial" panose="020B0604020202020204" pitchFamily="34" charset="0"/>
                          <a:ea typeface="宋体" panose="02010600030101010101" pitchFamily="2" charset="-122"/>
                        </a:rPr>
                        <a:t>无返回值的函数存在不匹配的</a:t>
                      </a:r>
                      <a:r>
                        <a:rPr lang="en-US" sz="800" b="0">
                          <a:solidFill>
                            <a:srgbClr val="333333"/>
                          </a:solidFill>
                          <a:latin typeface="Cambria" panose="02040503050406030204" charset="-122"/>
                        </a:rPr>
                        <a:t>return</a:t>
                      </a:r>
                      <a:r>
                        <a:rPr lang="en-US" sz="800" b="0">
                          <a:solidFill>
                            <a:srgbClr val="333333"/>
                          </a:solidFill>
                          <a:latin typeface="宋体" panose="02010600030101010101" pitchFamily="2" charset="-122"/>
                        </a:rPr>
                        <a:t>语句</a:t>
                      </a:r>
                      <a:endParaRPr lang="en-US" altLang="en-US" sz="800" b="0">
                        <a:solidFill>
                          <a:srgbClr val="333333"/>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f</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报错行号为</a:t>
                      </a:r>
                      <a:r>
                        <a:rPr lang="en-US" sz="800" b="1">
                          <a:solidFill>
                            <a:srgbClr val="333333"/>
                          </a:solidFill>
                          <a:latin typeface="Cambria" panose="02040503050406030204" charset="-122"/>
                        </a:rPr>
                        <a:t>‘return’</a:t>
                      </a:r>
                      <a:r>
                        <a:rPr lang="en-US" sz="800" b="0">
                          <a:solidFill>
                            <a:srgbClr val="333333"/>
                          </a:solidFill>
                          <a:latin typeface="宋体" panose="02010600030101010101" pitchFamily="2" charset="-122"/>
                        </a:rPr>
                        <a:t>所在行号。</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&lt;Stmt&gt;→‘return’ {‘[’Exp’]’}‘;’</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458470">
                <a:tc>
                  <a:txBody>
                    <a:bodyPr/>
                    <a:lstStyle/>
                    <a:p>
                      <a:pPr indent="0">
                        <a:buNone/>
                      </a:pPr>
                      <a:r>
                        <a:rPr lang="zh-CN" sz="800" b="0">
                          <a:solidFill>
                            <a:srgbClr val="333333"/>
                          </a:solidFill>
                          <a:latin typeface="Arial" panose="020B0604020202020204" pitchFamily="34" charset="0"/>
                          <a:ea typeface="宋体" panose="02010600030101010101" pitchFamily="2" charset="-122"/>
                        </a:rPr>
                        <a:t>有返回值的函数缺少</a:t>
                      </a:r>
                      <a:r>
                        <a:rPr lang="en-US" sz="800" b="0">
                          <a:solidFill>
                            <a:srgbClr val="333333"/>
                          </a:solidFill>
                          <a:latin typeface="Cambria" panose="02040503050406030204" charset="-122"/>
                        </a:rPr>
                        <a:t>return</a:t>
                      </a:r>
                      <a:r>
                        <a:rPr lang="en-US" sz="800" b="0">
                          <a:solidFill>
                            <a:srgbClr val="333333"/>
                          </a:solidFill>
                          <a:latin typeface="宋体" panose="02010600030101010101" pitchFamily="2" charset="-122"/>
                        </a:rPr>
                        <a:t>语句</a:t>
                      </a:r>
                      <a:endParaRPr lang="en-US" altLang="en-US" sz="800" b="0">
                        <a:solidFill>
                          <a:srgbClr val="333333"/>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g</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只需要考虑函数末尾是否存在</a:t>
                      </a:r>
                      <a:r>
                        <a:rPr lang="en-US" sz="800" b="0">
                          <a:solidFill>
                            <a:srgbClr val="333333"/>
                          </a:solidFill>
                          <a:latin typeface="Cambria" panose="02040503050406030204" charset="-122"/>
                        </a:rPr>
                        <a:t>return</a:t>
                      </a:r>
                      <a:r>
                        <a:rPr lang="en-US" sz="800" b="0">
                          <a:solidFill>
                            <a:srgbClr val="333333"/>
                          </a:solidFill>
                          <a:latin typeface="宋体" panose="02010600030101010101" pitchFamily="2" charset="-122"/>
                        </a:rPr>
                        <a:t>语句，</a:t>
                      </a:r>
                      <a:r>
                        <a:rPr lang="en-US" sz="800" b="1">
                          <a:solidFill>
                            <a:srgbClr val="333333"/>
                          </a:solidFill>
                          <a:latin typeface="宋体" panose="02010600030101010101" pitchFamily="2" charset="-122"/>
                        </a:rPr>
                        <a:t>无需考虑数据流</a:t>
                      </a:r>
                      <a:r>
                        <a:rPr lang="en-US" sz="800" b="0">
                          <a:solidFill>
                            <a:srgbClr val="333333"/>
                          </a:solidFill>
                          <a:latin typeface="宋体" panose="02010600030101010101" pitchFamily="2" charset="-122"/>
                        </a:rPr>
                        <a:t>。报错行号为函数</a:t>
                      </a:r>
                      <a:r>
                        <a:rPr lang="en-US" sz="800" b="1">
                          <a:solidFill>
                            <a:srgbClr val="333333"/>
                          </a:solidFill>
                          <a:latin typeface="宋体" panose="02010600030101010101" pitchFamily="2" charset="-122"/>
                        </a:rPr>
                        <a:t>结尾的</a:t>
                      </a:r>
                      <a:r>
                        <a:rPr lang="en-US" sz="800" b="1">
                          <a:solidFill>
                            <a:srgbClr val="333333"/>
                          </a:solidFill>
                          <a:latin typeface="Cambria" panose="02040503050406030204" charset="-122"/>
                        </a:rPr>
                        <a:t>’}’</a:t>
                      </a:r>
                      <a:r>
                        <a:rPr lang="en-US" sz="800" b="0">
                          <a:solidFill>
                            <a:srgbClr val="333333"/>
                          </a:solidFill>
                          <a:latin typeface="宋体" panose="02010600030101010101" pitchFamily="2" charset="-122"/>
                        </a:rPr>
                        <a:t>所在行号。</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FuncDef → FuncType Ident ‘(’ [FuncFParams] ‘)’ Block</a:t>
                      </a:r>
                    </a:p>
                    <a:p>
                      <a:pPr indent="0">
                        <a:buNone/>
                      </a:pPr>
                      <a:r>
                        <a:rPr lang="en-US" sz="800" b="0">
                          <a:solidFill>
                            <a:srgbClr val="333333"/>
                          </a:solidFill>
                          <a:latin typeface="Cambria" panose="02040503050406030204" charset="-122"/>
                        </a:rPr>
                        <a:t>MainFuncDef → 'int' 'main' '(' ')' Block</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260985">
                <a:tc>
                  <a:txBody>
                    <a:bodyPr/>
                    <a:lstStyle/>
                    <a:p>
                      <a:pPr indent="0">
                        <a:buNone/>
                      </a:pPr>
                      <a:r>
                        <a:rPr lang="zh-CN" sz="800" b="0">
                          <a:solidFill>
                            <a:srgbClr val="333333"/>
                          </a:solidFill>
                          <a:latin typeface="Arial" panose="020B0604020202020204" pitchFamily="34" charset="0"/>
                          <a:ea typeface="宋体" panose="02010600030101010101" pitchFamily="2" charset="-122"/>
                        </a:rPr>
                        <a:t>不能改变常量的值</a:t>
                      </a:r>
                      <a:endParaRPr lang="zh-CN" altLang="en-US" sz="800" b="0">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h</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&lt;LVal&gt;</a:t>
                      </a:r>
                      <a:r>
                        <a:rPr lang="en-US" sz="800" b="0">
                          <a:solidFill>
                            <a:srgbClr val="333333"/>
                          </a:solidFill>
                          <a:latin typeface="宋体" panose="02010600030101010101" pitchFamily="2" charset="-122"/>
                        </a:rPr>
                        <a:t>为常量时，不能对其修改。报错行号为</a:t>
                      </a:r>
                      <a:r>
                        <a:rPr lang="en-US" sz="800" b="1">
                          <a:solidFill>
                            <a:srgbClr val="333333"/>
                          </a:solidFill>
                          <a:latin typeface="Cambria" panose="02040503050406030204" charset="-122"/>
                        </a:rPr>
                        <a:t>&lt;LVal&gt;</a:t>
                      </a:r>
                      <a:r>
                        <a:rPr lang="en-US" sz="800" b="0">
                          <a:solidFill>
                            <a:srgbClr val="333333"/>
                          </a:solidFill>
                          <a:latin typeface="宋体" panose="02010600030101010101" pitchFamily="2" charset="-122"/>
                        </a:rPr>
                        <a:t>所在行号。</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&lt;Stmt&gt;→&lt;LVal&gt;‘=’ &lt;Exp&gt;‘;’|&lt;LVal&gt;‘=’ ‘getint’ ‘(’ ‘)’ ‘;’</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260350">
                <a:tc>
                  <a:txBody>
                    <a:bodyPr/>
                    <a:lstStyle/>
                    <a:p>
                      <a:pPr indent="0">
                        <a:buNone/>
                      </a:pPr>
                      <a:r>
                        <a:rPr lang="zh-CN" sz="800" b="0">
                          <a:solidFill>
                            <a:srgbClr val="333333"/>
                          </a:solidFill>
                          <a:latin typeface="Arial" panose="020B0604020202020204" pitchFamily="34" charset="0"/>
                          <a:ea typeface="宋体" panose="02010600030101010101" pitchFamily="2" charset="-122"/>
                        </a:rPr>
                        <a:t>缺少分号</a:t>
                      </a:r>
                      <a:endParaRPr lang="zh-CN" altLang="en-US" sz="800" b="0">
                        <a:solidFill>
                          <a:srgbClr val="333333"/>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i</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报错行号为分号</a:t>
                      </a:r>
                      <a:r>
                        <a:rPr lang="en-US" sz="800" b="1">
                          <a:solidFill>
                            <a:srgbClr val="333333"/>
                          </a:solidFill>
                          <a:latin typeface="宋体" panose="02010600030101010101" pitchFamily="2" charset="-122"/>
                        </a:rPr>
                        <a:t>前一个非终结符</a:t>
                      </a:r>
                      <a:r>
                        <a:rPr lang="en-US" sz="800" b="0">
                          <a:solidFill>
                            <a:srgbClr val="333333"/>
                          </a:solidFill>
                          <a:latin typeface="宋体" panose="02010600030101010101" pitchFamily="2" charset="-122"/>
                        </a:rPr>
                        <a:t>所在行号。</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&lt;Stmt&gt;,&lt;ConstDecl&gt;</a:t>
                      </a:r>
                      <a:r>
                        <a:rPr lang="en-US" sz="800" b="0">
                          <a:solidFill>
                            <a:srgbClr val="333333"/>
                          </a:solidFill>
                          <a:latin typeface="宋体" panose="02010600030101010101" pitchFamily="2" charset="-122"/>
                        </a:rPr>
                        <a:t>及</a:t>
                      </a:r>
                      <a:r>
                        <a:rPr lang="en-US" sz="800" b="0">
                          <a:solidFill>
                            <a:srgbClr val="333333"/>
                          </a:solidFill>
                          <a:latin typeface="Cambria" panose="02040503050406030204" charset="-122"/>
                        </a:rPr>
                        <a:t>&lt;VarDecl&gt;</a:t>
                      </a:r>
                      <a:r>
                        <a:rPr lang="en-US" sz="800" b="0">
                          <a:solidFill>
                            <a:srgbClr val="333333"/>
                          </a:solidFill>
                          <a:latin typeface="宋体" panose="02010600030101010101" pitchFamily="2" charset="-122"/>
                        </a:rPr>
                        <a:t>中的</a:t>
                      </a:r>
                      <a:r>
                        <a:rPr lang="en-US" sz="800" b="0">
                          <a:solidFill>
                            <a:srgbClr val="333333"/>
                          </a:solidFill>
                          <a:latin typeface="Cambria" panose="02040503050406030204" charset="-122"/>
                        </a:rPr>
                        <a:t>';’</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260985">
                <a:tc>
                  <a:txBody>
                    <a:bodyPr/>
                    <a:lstStyle/>
                    <a:p>
                      <a:pPr indent="0">
                        <a:buNone/>
                      </a:pPr>
                      <a:r>
                        <a:rPr lang="zh-CN" sz="800" b="0">
                          <a:solidFill>
                            <a:srgbClr val="333333"/>
                          </a:solidFill>
                          <a:latin typeface="Arial" panose="020B0604020202020204" pitchFamily="34" charset="0"/>
                          <a:ea typeface="宋体" panose="02010600030101010101" pitchFamily="2" charset="-122"/>
                        </a:rPr>
                        <a:t>缺少右小括号</a:t>
                      </a:r>
                      <a:r>
                        <a:rPr lang="en-US" sz="800" b="0">
                          <a:solidFill>
                            <a:srgbClr val="333333"/>
                          </a:solidFill>
                          <a:latin typeface="Cambria" panose="02040503050406030204" charset="-122"/>
                        </a:rPr>
                        <a:t>’)’</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j</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报错行号为右小括号</a:t>
                      </a:r>
                      <a:r>
                        <a:rPr lang="en-US" sz="800" b="1">
                          <a:solidFill>
                            <a:srgbClr val="333333"/>
                          </a:solidFill>
                          <a:latin typeface="宋体" panose="02010600030101010101" pitchFamily="2" charset="-122"/>
                        </a:rPr>
                        <a:t>前一个非终结符</a:t>
                      </a:r>
                      <a:r>
                        <a:rPr lang="en-US" sz="800" b="0">
                          <a:solidFill>
                            <a:srgbClr val="333333"/>
                          </a:solidFill>
                          <a:latin typeface="宋体" panose="02010600030101010101" pitchFamily="2" charset="-122"/>
                        </a:rPr>
                        <a:t>所在行号。</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函数调用</a:t>
                      </a:r>
                      <a:r>
                        <a:rPr lang="en-US" sz="800" b="0">
                          <a:solidFill>
                            <a:srgbClr val="333333"/>
                          </a:solidFill>
                          <a:latin typeface="Cambria" panose="02040503050406030204" charset="-122"/>
                        </a:rPr>
                        <a:t>(&lt;UnaryExp&gt;)</a:t>
                      </a:r>
                      <a:r>
                        <a:rPr lang="en-US" sz="800" b="0">
                          <a:solidFill>
                            <a:srgbClr val="333333"/>
                          </a:solidFill>
                          <a:latin typeface="宋体" panose="02010600030101010101" pitchFamily="2" charset="-122"/>
                        </a:rPr>
                        <a:t>、函数定义</a:t>
                      </a:r>
                      <a:r>
                        <a:rPr lang="en-US" sz="800" b="0">
                          <a:solidFill>
                            <a:srgbClr val="333333"/>
                          </a:solidFill>
                          <a:latin typeface="Cambria" panose="02040503050406030204" charset="-122"/>
                        </a:rPr>
                        <a:t>(&lt;FuncDef&gt;)</a:t>
                      </a:r>
                      <a:r>
                        <a:rPr lang="en-US" sz="800" b="0">
                          <a:solidFill>
                            <a:srgbClr val="333333"/>
                          </a:solidFill>
                          <a:latin typeface="宋体" panose="02010600030101010101" pitchFamily="2" charset="-122"/>
                        </a:rPr>
                        <a:t>及</a:t>
                      </a:r>
                      <a:r>
                        <a:rPr lang="en-US" sz="800" b="0">
                          <a:solidFill>
                            <a:srgbClr val="333333"/>
                          </a:solidFill>
                          <a:latin typeface="Cambria" panose="02040503050406030204" charset="-122"/>
                        </a:rPr>
                        <a:t>&lt;Stmt&gt;</a:t>
                      </a:r>
                      <a:r>
                        <a:rPr lang="en-US" sz="800" b="0">
                          <a:solidFill>
                            <a:srgbClr val="333333"/>
                          </a:solidFill>
                          <a:latin typeface="宋体" panose="02010600030101010101" pitchFamily="2" charset="-122"/>
                        </a:rPr>
                        <a:t>中的</a:t>
                      </a:r>
                      <a:r>
                        <a:rPr lang="en-US" sz="800" b="0">
                          <a:solidFill>
                            <a:srgbClr val="333333"/>
                          </a:solidFill>
                          <a:latin typeface="Cambria" panose="02040503050406030204" charset="-122"/>
                        </a:rPr>
                        <a:t>')’</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382270">
                <a:tc>
                  <a:txBody>
                    <a:bodyPr/>
                    <a:lstStyle/>
                    <a:p>
                      <a:pPr indent="0">
                        <a:buNone/>
                      </a:pPr>
                      <a:r>
                        <a:rPr lang="zh-CN" sz="800" b="0">
                          <a:solidFill>
                            <a:srgbClr val="333333"/>
                          </a:solidFill>
                          <a:latin typeface="Arial" panose="020B0604020202020204" pitchFamily="34" charset="0"/>
                          <a:ea typeface="宋体" panose="02010600030101010101" pitchFamily="2" charset="-122"/>
                        </a:rPr>
                        <a:t>缺少右中括号</a:t>
                      </a:r>
                      <a:r>
                        <a:rPr lang="en-US" sz="800" b="0">
                          <a:solidFill>
                            <a:srgbClr val="333333"/>
                          </a:solidFill>
                          <a:latin typeface="Cambria" panose="02040503050406030204" charset="-122"/>
                        </a:rPr>
                        <a:t>’]’</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k</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报错行号为右中括号</a:t>
                      </a:r>
                      <a:r>
                        <a:rPr lang="en-US" sz="800" b="1">
                          <a:solidFill>
                            <a:srgbClr val="333333"/>
                          </a:solidFill>
                          <a:latin typeface="宋体" panose="02010600030101010101" pitchFamily="2" charset="-122"/>
                        </a:rPr>
                        <a:t>前一个非终结符</a:t>
                      </a:r>
                      <a:r>
                        <a:rPr lang="en-US" sz="800" b="0">
                          <a:solidFill>
                            <a:srgbClr val="333333"/>
                          </a:solidFill>
                          <a:latin typeface="宋体" panose="02010600030101010101" pitchFamily="2" charset="-122"/>
                        </a:rPr>
                        <a:t>所在行号。</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数组定义</a:t>
                      </a:r>
                      <a:r>
                        <a:rPr lang="en-US" sz="800" b="0">
                          <a:solidFill>
                            <a:srgbClr val="333333"/>
                          </a:solidFill>
                          <a:latin typeface="Cambria" panose="02040503050406030204" charset="-122"/>
                        </a:rPr>
                        <a:t>(&lt;ConstDef&gt;,&lt;VarDef&gt;,&lt;FuncFParam&gt;)</a:t>
                      </a:r>
                      <a:r>
                        <a:rPr lang="en-US" sz="800" b="0">
                          <a:solidFill>
                            <a:srgbClr val="333333"/>
                          </a:solidFill>
                          <a:latin typeface="宋体" panose="02010600030101010101" pitchFamily="2" charset="-122"/>
                        </a:rPr>
                        <a:t>和使用</a:t>
                      </a:r>
                      <a:r>
                        <a:rPr lang="en-US" sz="800" b="0">
                          <a:solidFill>
                            <a:srgbClr val="333333"/>
                          </a:solidFill>
                          <a:latin typeface="Cambria" panose="02040503050406030204" charset="-122"/>
                        </a:rPr>
                        <a:t>(&lt;LVal&gt;)</a:t>
                      </a:r>
                      <a:r>
                        <a:rPr lang="en-US" sz="800" b="0">
                          <a:solidFill>
                            <a:srgbClr val="333333"/>
                          </a:solidFill>
                          <a:latin typeface="宋体" panose="02010600030101010101" pitchFamily="2" charset="-122"/>
                        </a:rPr>
                        <a:t>中的</a:t>
                      </a:r>
                      <a:r>
                        <a:rPr lang="en-US" sz="800" b="0">
                          <a:solidFill>
                            <a:srgbClr val="333333"/>
                          </a:solidFill>
                          <a:latin typeface="Cambria" panose="02040503050406030204" charset="-122"/>
                        </a:rPr>
                        <a:t>']’</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1"/>
                  </a:ext>
                </a:extLst>
              </a:tr>
              <a:tr h="367665">
                <a:tc>
                  <a:txBody>
                    <a:bodyPr/>
                    <a:lstStyle/>
                    <a:p>
                      <a:pPr indent="0">
                        <a:buNone/>
                      </a:pPr>
                      <a:r>
                        <a:rPr lang="en-US" sz="800" b="0">
                          <a:solidFill>
                            <a:srgbClr val="333333"/>
                          </a:solidFill>
                          <a:latin typeface="Cambria" panose="02040503050406030204" charset="-122"/>
                        </a:rPr>
                        <a:t>printf</a:t>
                      </a:r>
                      <a:r>
                        <a:rPr lang="en-US" sz="800" b="0">
                          <a:solidFill>
                            <a:srgbClr val="333333"/>
                          </a:solidFill>
                          <a:latin typeface="宋体" panose="02010600030101010101" pitchFamily="2" charset="-122"/>
                        </a:rPr>
                        <a:t>中格式字符与表达式个数不匹配</a:t>
                      </a:r>
                      <a:endParaRPr lang="en-US" altLang="en-US" sz="800" b="0">
                        <a:solidFill>
                          <a:srgbClr val="333333"/>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l</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报错行号为</a:t>
                      </a:r>
                      <a:r>
                        <a:rPr lang="en-US" sz="800" b="1">
                          <a:solidFill>
                            <a:srgbClr val="333333"/>
                          </a:solidFill>
                          <a:latin typeface="Cambria" panose="02040503050406030204" charset="-122"/>
                        </a:rPr>
                        <a:t>‘printf’</a:t>
                      </a:r>
                      <a:r>
                        <a:rPr lang="en-US" sz="800" b="0">
                          <a:solidFill>
                            <a:srgbClr val="333333"/>
                          </a:solidFill>
                          <a:latin typeface="宋体" panose="02010600030101010101" pitchFamily="2" charset="-122"/>
                        </a:rPr>
                        <a:t>所在行号。</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Stmt →‘printf’‘(’FormatString{,Exp}’)’‘;’</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2"/>
                  </a:ext>
                </a:extLst>
              </a:tr>
              <a:tr h="359410">
                <a:tc>
                  <a:txBody>
                    <a:bodyPr/>
                    <a:lstStyle/>
                    <a:p>
                      <a:pPr indent="0">
                        <a:buNone/>
                      </a:pPr>
                      <a:r>
                        <a:rPr lang="zh-CN" sz="800" b="0">
                          <a:solidFill>
                            <a:srgbClr val="333333"/>
                          </a:solidFill>
                          <a:latin typeface="Arial" panose="020B0604020202020204" pitchFamily="34" charset="0"/>
                          <a:ea typeface="宋体" panose="02010600030101010101" pitchFamily="2" charset="-122"/>
                        </a:rPr>
                        <a:t>在非循环块中使用</a:t>
                      </a:r>
                      <a:r>
                        <a:rPr lang="en-US" sz="800" b="0">
                          <a:solidFill>
                            <a:srgbClr val="333333"/>
                          </a:solidFill>
                          <a:latin typeface="Cambria" panose="02040503050406030204" charset="-122"/>
                        </a:rPr>
                        <a:t>break</a:t>
                      </a:r>
                      <a:r>
                        <a:rPr lang="en-US" sz="800" b="0">
                          <a:solidFill>
                            <a:srgbClr val="333333"/>
                          </a:solidFill>
                          <a:latin typeface="宋体" panose="02010600030101010101" pitchFamily="2" charset="-122"/>
                        </a:rPr>
                        <a:t>和</a:t>
                      </a:r>
                      <a:r>
                        <a:rPr lang="en-US" sz="800" b="0">
                          <a:solidFill>
                            <a:srgbClr val="333333"/>
                          </a:solidFill>
                          <a:latin typeface="Cambria" panose="02040503050406030204" charset="-122"/>
                        </a:rPr>
                        <a:t>continue</a:t>
                      </a:r>
                      <a:r>
                        <a:rPr lang="en-US" sz="800" b="0">
                          <a:solidFill>
                            <a:srgbClr val="333333"/>
                          </a:solidFill>
                          <a:latin typeface="宋体" panose="02010600030101010101" pitchFamily="2" charset="-122"/>
                        </a:rPr>
                        <a:t>语句</a:t>
                      </a:r>
                      <a:endParaRPr lang="en-US" altLang="en-US" sz="800" b="0">
                        <a:solidFill>
                          <a:srgbClr val="333333"/>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800" b="0">
                          <a:solidFill>
                            <a:srgbClr val="333333"/>
                          </a:solidFill>
                          <a:latin typeface="Cambria" panose="02040503050406030204" charset="-122"/>
                        </a:rPr>
                        <a:t>m</a:t>
                      </a:r>
                      <a:endParaRPr lang="en-US" altLang="en-US" sz="800" b="0">
                        <a:solidFill>
                          <a:srgbClr val="333333"/>
                        </a:solidFill>
                        <a:latin typeface="Cambria" panose="02040503050406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800" b="0">
                          <a:solidFill>
                            <a:srgbClr val="333333"/>
                          </a:solidFill>
                          <a:latin typeface="Arial" panose="020B0604020202020204" pitchFamily="34" charset="0"/>
                          <a:ea typeface="宋体" panose="02010600030101010101" pitchFamily="2" charset="-122"/>
                        </a:rPr>
                        <a:t>报错行号为</a:t>
                      </a:r>
                      <a:r>
                        <a:rPr lang="en-US" sz="800" b="1">
                          <a:solidFill>
                            <a:srgbClr val="333333"/>
                          </a:solidFill>
                          <a:latin typeface="Cambria" panose="02040503050406030204" charset="-122"/>
                        </a:rPr>
                        <a:t>‘break’</a:t>
                      </a:r>
                      <a:r>
                        <a:rPr lang="en-US" sz="800" b="1">
                          <a:solidFill>
                            <a:srgbClr val="333333"/>
                          </a:solidFill>
                          <a:latin typeface="宋体" panose="02010600030101010101" pitchFamily="2" charset="-122"/>
                        </a:rPr>
                        <a:t>与</a:t>
                      </a:r>
                      <a:r>
                        <a:rPr lang="en-US" sz="800" b="1">
                          <a:solidFill>
                            <a:srgbClr val="333333"/>
                          </a:solidFill>
                          <a:latin typeface="Cambria" panose="02040503050406030204" charset="-122"/>
                        </a:rPr>
                        <a:t>’continue’</a:t>
                      </a:r>
                      <a:r>
                        <a:rPr lang="en-US" sz="800" b="0">
                          <a:solidFill>
                            <a:srgbClr val="333333"/>
                          </a:solidFill>
                          <a:latin typeface="宋体" panose="02010600030101010101" pitchFamily="2" charset="-122"/>
                        </a:rPr>
                        <a:t>所在行号。</a:t>
                      </a:r>
                      <a:endParaRPr lang="en-US" altLang="en-US" sz="800" b="0">
                        <a:solidFill>
                          <a:srgbClr val="333333"/>
                        </a:solidFill>
                        <a:latin typeface="宋体" panose="02010600030101010101" pitchFamily="2"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800" b="0">
                          <a:solidFill>
                            <a:srgbClr val="333333"/>
                          </a:solidFill>
                          <a:latin typeface="Cambria" panose="02040503050406030204" charset="-122"/>
                        </a:rPr>
                        <a:t>&lt;Stmt&gt;→‘break’‘;’|‘continue’‘;’</a:t>
                      </a:r>
                      <a:endParaRPr lang="en-US" altLang="en-US" sz="800" b="0">
                        <a:solidFill>
                          <a:srgbClr val="333333"/>
                        </a:solidFill>
                        <a:latin typeface="Cambria" panose="0204050305040603020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vert="horz" wrap="square" lIns="91440" tIns="45720" rIns="91440" bIns="45720" anchor="b" anchorCtr="0"/>
          <a:lstStyle/>
          <a:p>
            <a:r>
              <a:rPr lang="zh-CN" altLang="en-US" dirty="0"/>
              <a:t>代码生成</a:t>
            </a:r>
          </a:p>
        </p:txBody>
      </p:sp>
      <p:sp>
        <p:nvSpPr>
          <p:cNvPr id="32771" name="内容占位符 2"/>
          <p:cNvSpPr>
            <a:spLocks noGrp="1"/>
          </p:cNvSpPr>
          <p:nvPr>
            <p:ph idx="1"/>
          </p:nvPr>
        </p:nvSpPr>
        <p:spPr/>
        <p:txBody>
          <a:bodyPr vert="horz" wrap="square" lIns="91440" tIns="45720" rIns="91440" bIns="45720" anchor="t" anchorCtr="0"/>
          <a:lstStyle/>
          <a:p>
            <a:r>
              <a:rPr lang="zh-CN" altLang="en-US" dirty="0"/>
              <a:t>目标代码的运行结果</a:t>
            </a:r>
            <a:endParaRPr lang="en-US" altLang="zh-CN" dirty="0"/>
          </a:p>
          <a:p>
            <a:pPr lvl="1"/>
            <a:r>
              <a:rPr lang="en-US" altLang="zh-CN" dirty="0"/>
              <a:t>PCODE</a:t>
            </a:r>
            <a:r>
              <a:rPr lang="zh-CN" altLang="en-US" dirty="0"/>
              <a:t>：在解释执行程序上的运行结果</a:t>
            </a:r>
            <a:endParaRPr lang="en-US" altLang="zh-CN" dirty="0"/>
          </a:p>
          <a:p>
            <a:pPr lvl="1"/>
            <a:r>
              <a:rPr lang="en-US" altLang="zh-CN" dirty="0"/>
              <a:t>MIPS</a:t>
            </a:r>
            <a:r>
              <a:rPr lang="zh-CN" altLang="en-US" dirty="0"/>
              <a:t>：用</a:t>
            </a:r>
            <a:r>
              <a:rPr lang="en-US" altLang="zh-CN" dirty="0"/>
              <a:t>Mars</a:t>
            </a:r>
            <a:r>
              <a:rPr lang="zh-CN" altLang="en-US" dirty="0"/>
              <a:t>运行的结果</a:t>
            </a:r>
            <a:endParaRPr lang="en-US" altLang="zh-CN" dirty="0"/>
          </a:p>
          <a:p>
            <a:pPr lvl="1"/>
            <a:r>
              <a:rPr lang="en-US" altLang="zh-CN" dirty="0"/>
              <a:t>LLVM IR: </a:t>
            </a:r>
            <a:r>
              <a:rPr lang="zh-CN" altLang="en-US" dirty="0"/>
              <a:t>用</a:t>
            </a:r>
            <a:r>
              <a:rPr lang="en-US" altLang="zh-CN" dirty="0"/>
              <a:t>llc</a:t>
            </a:r>
            <a:r>
              <a:rPr lang="zh-CN" altLang="en-US" dirty="0"/>
              <a:t>工具运行的结果</a:t>
            </a:r>
            <a:endParaRPr lang="en-US" altLang="zh-CN" dirty="0"/>
          </a:p>
          <a:p>
            <a:r>
              <a:rPr lang="zh-CN" altLang="en-US" dirty="0"/>
              <a:t>分两次作业</a:t>
            </a:r>
            <a:endParaRPr lang="en-US" altLang="zh-CN" dirty="0"/>
          </a:p>
          <a:p>
            <a:pPr lvl="1"/>
            <a:r>
              <a:rPr lang="zh-CN" altLang="en-US" dirty="0"/>
              <a:t>先快速实现一个完整编译器</a:t>
            </a:r>
            <a:endParaRPr lang="en-US" altLang="zh-CN" dirty="0"/>
          </a:p>
          <a:p>
            <a:pPr lvl="1"/>
            <a:r>
              <a:rPr lang="zh-CN" altLang="en-US" dirty="0"/>
              <a:t>再扩展处理的语法成分</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vert="horz" wrap="square" lIns="91440" tIns="45720" rIns="91440" bIns="45720" anchor="b" anchorCtr="0"/>
          <a:lstStyle/>
          <a:p>
            <a:r>
              <a:rPr lang="zh-CN" altLang="en-US" dirty="0"/>
              <a:t>竞速排序</a:t>
            </a:r>
          </a:p>
        </p:txBody>
      </p:sp>
      <p:sp>
        <p:nvSpPr>
          <p:cNvPr id="33795" name="内容占位符 2"/>
          <p:cNvSpPr>
            <a:spLocks noGrp="1"/>
          </p:cNvSpPr>
          <p:nvPr>
            <p:ph idx="1"/>
          </p:nvPr>
        </p:nvSpPr>
        <p:spPr>
          <a:xfrm>
            <a:off x="1182688" y="2017713"/>
            <a:ext cx="7925816" cy="4114800"/>
          </a:xfrm>
        </p:spPr>
        <p:txBody>
          <a:bodyPr vert="horz" wrap="square" lIns="91440" tIns="45720" rIns="91440" bIns="45720" anchor="t" anchorCtr="0"/>
          <a:lstStyle/>
          <a:p>
            <a:r>
              <a:rPr lang="zh-CN" altLang="en-US" sz="2800" dirty="0"/>
              <a:t>运行结果正确</a:t>
            </a:r>
            <a:endParaRPr lang="en-US" altLang="zh-CN" sz="2800" dirty="0"/>
          </a:p>
          <a:p>
            <a:r>
              <a:rPr lang="zh-CN" altLang="en-US" sz="2800" dirty="0"/>
              <a:t>对每个文件计算</a:t>
            </a:r>
            <a:r>
              <a:rPr lang="en-US" altLang="zh-CN" sz="2800" dirty="0"/>
              <a:t>FinalCycle = 50*DIV + 4*MULT +1.2*JUMP/BRANCH  + 2*MEM +1* OTHER</a:t>
            </a:r>
            <a:r>
              <a:rPr lang="zh-CN" altLang="en-US" sz="2800" dirty="0"/>
              <a:t>的值，</a:t>
            </a:r>
            <a:r>
              <a:rPr lang="en-US" altLang="zh-CN" sz="2800" dirty="0" err="1"/>
              <a:t>FinalCycle</a:t>
            </a:r>
            <a:r>
              <a:rPr lang="zh-CN" altLang="en-US" sz="2800" dirty="0"/>
              <a:t>越小排名越靠前</a:t>
            </a:r>
            <a:endParaRPr lang="en-US" altLang="zh-CN" sz="2800" dirty="0"/>
          </a:p>
          <a:p>
            <a:r>
              <a:rPr lang="zh-CN" altLang="en-US" sz="2800" dirty="0"/>
              <a:t>每个文件根据排名和</a:t>
            </a:r>
            <a:r>
              <a:rPr lang="en-US" altLang="zh-CN" sz="2800" dirty="0" err="1"/>
              <a:t>FinalCycle</a:t>
            </a:r>
            <a:r>
              <a:rPr lang="zh-CN" altLang="en-US" sz="2800" dirty="0"/>
              <a:t>的值给分</a:t>
            </a:r>
            <a:endParaRPr lang="en-US" altLang="zh-CN" sz="2800" dirty="0"/>
          </a:p>
          <a:p>
            <a:r>
              <a:rPr lang="zh-CN" altLang="en-US" sz="2800" dirty="0"/>
              <a:t>多个文件则对每个文件的得分加权求和</a:t>
            </a:r>
            <a:endParaRPr lang="en-US" altLang="zh-CN"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a:xfrm>
            <a:off x="971550" y="836613"/>
            <a:ext cx="7793038" cy="839787"/>
          </a:xfrm>
        </p:spPr>
        <p:txBody>
          <a:bodyPr vert="horz" wrap="square" lIns="91440" tIns="45720" rIns="91440" bIns="45720" anchor="b" anchorCtr="0"/>
          <a:lstStyle/>
          <a:p>
            <a:pPr eaLnBrk="1" hangingPunct="1"/>
            <a:r>
              <a:rPr lang="zh-CN" altLang="en-US" dirty="0"/>
              <a:t>任务及考核说明</a:t>
            </a:r>
          </a:p>
        </p:txBody>
      </p:sp>
      <p:sp>
        <p:nvSpPr>
          <p:cNvPr id="36867" name="Rectangle 3"/>
          <p:cNvSpPr>
            <a:spLocks noGrp="1"/>
          </p:cNvSpPr>
          <p:nvPr>
            <p:ph idx="1"/>
          </p:nvPr>
        </p:nvSpPr>
        <p:spPr>
          <a:xfrm>
            <a:off x="1116013" y="1700213"/>
            <a:ext cx="7853362" cy="4840287"/>
          </a:xfrm>
        </p:spPr>
        <p:txBody>
          <a:bodyPr vert="horz" wrap="square" lIns="91440" tIns="45720" rIns="91440" bIns="45720" anchor="t" anchorCtr="0"/>
          <a:lstStyle/>
          <a:p>
            <a:pPr eaLnBrk="1" hangingPunct="1">
              <a:lnSpc>
                <a:spcPct val="150000"/>
              </a:lnSpc>
            </a:pPr>
            <a:r>
              <a:rPr lang="zh-CN" altLang="en-US" sz="2200" dirty="0"/>
              <a:t>每次任务对应教学平台中一道作业，作业随理论课内容依次打开，若理论课时间发生变化，会相应微调，以作业上公布的时间范围为准</a:t>
            </a:r>
            <a:endParaRPr lang="en-US" altLang="zh-CN" sz="2200" dirty="0"/>
          </a:p>
          <a:p>
            <a:pPr eaLnBrk="1" hangingPunct="1">
              <a:lnSpc>
                <a:spcPct val="150000"/>
              </a:lnSpc>
            </a:pPr>
            <a:r>
              <a:rPr lang="zh-CN" altLang="en-US" sz="2200" dirty="0"/>
              <a:t>每次作业请严格按照输入输出的要求实现，以便准确评判</a:t>
            </a:r>
            <a:endParaRPr lang="en-US" altLang="zh-CN" sz="2200" dirty="0"/>
          </a:p>
          <a:p>
            <a:pPr eaLnBrk="1" hangingPunct="1">
              <a:lnSpc>
                <a:spcPct val="150000"/>
              </a:lnSpc>
            </a:pPr>
            <a:r>
              <a:rPr lang="zh-CN" altLang="en-US" sz="2200" dirty="0"/>
              <a:t>提交后自动评判，若有错误可修改后再次提交</a:t>
            </a:r>
            <a:endParaRPr lang="en-US" altLang="zh-CN" sz="2200" dirty="0"/>
          </a:p>
          <a:p>
            <a:pPr eaLnBrk="1" hangingPunct="1">
              <a:lnSpc>
                <a:spcPct val="150000"/>
              </a:lnSpc>
            </a:pPr>
            <a:r>
              <a:rPr lang="zh-CN" altLang="en-US" sz="2200" dirty="0"/>
              <a:t>作业关闭前可多次提交，以</a:t>
            </a:r>
            <a:r>
              <a:rPr lang="zh-CN" altLang="en-US" sz="2200" dirty="0">
                <a:solidFill>
                  <a:srgbClr val="FF0000"/>
                </a:solidFill>
              </a:rPr>
              <a:t>最后一次结果</a:t>
            </a:r>
            <a:r>
              <a:rPr lang="zh-CN" altLang="en-US" sz="2200" dirty="0"/>
              <a:t>为准</a:t>
            </a:r>
            <a:endParaRPr lang="en-US" altLang="zh-CN" sz="2200" dirty="0"/>
          </a:p>
          <a:p>
            <a:pPr eaLnBrk="1" hangingPunct="1">
              <a:lnSpc>
                <a:spcPct val="150000"/>
              </a:lnSpc>
            </a:pPr>
            <a:r>
              <a:rPr lang="zh-CN" altLang="en-US" sz="2200" dirty="0"/>
              <a:t>作业关闭后再提交会扣分，每晚交</a:t>
            </a:r>
            <a:r>
              <a:rPr lang="en-US" altLang="zh-CN" sz="2200" dirty="0"/>
              <a:t>24</a:t>
            </a:r>
            <a:r>
              <a:rPr lang="zh-CN" altLang="en-US" sz="2200" dirty="0"/>
              <a:t>小时，扣</a:t>
            </a:r>
            <a:r>
              <a:rPr lang="en-US" altLang="zh-CN" sz="2200" dirty="0"/>
              <a:t>10%</a:t>
            </a:r>
          </a:p>
          <a:p>
            <a:pPr eaLnBrk="1" hangingPunct="1">
              <a:lnSpc>
                <a:spcPct val="150000"/>
              </a:lnSpc>
            </a:pPr>
            <a:r>
              <a:rPr lang="zh-CN" altLang="en-US" sz="2200" dirty="0"/>
              <a:t>期中和期末上机考核内容包括现场修改程序、新的测试程序、回答问题等</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custDataLst>
              <p:tags r:id="rId1"/>
            </p:custDataLst>
            <p:extLst>
              <p:ext uri="{D42A27DB-BD31-4B8C-83A1-F6EECF244321}">
                <p14:modId xmlns:p14="http://schemas.microsoft.com/office/powerpoint/2010/main" val="1125123854"/>
              </p:ext>
            </p:extLst>
          </p:nvPr>
        </p:nvGraphicFramePr>
        <p:xfrm>
          <a:off x="107375" y="854110"/>
          <a:ext cx="8940091" cy="5922084"/>
        </p:xfrm>
        <a:graphic>
          <a:graphicData uri="http://schemas.openxmlformats.org/drawingml/2006/table">
            <a:tbl>
              <a:tblPr/>
              <a:tblGrid>
                <a:gridCol w="669290">
                  <a:extLst>
                    <a:ext uri="{9D8B030D-6E8A-4147-A177-3AD203B41FA5}">
                      <a16:colId xmlns:a16="http://schemas.microsoft.com/office/drawing/2014/main" val="20000"/>
                    </a:ext>
                  </a:extLst>
                </a:gridCol>
                <a:gridCol w="2543736">
                  <a:extLst>
                    <a:ext uri="{9D8B030D-6E8A-4147-A177-3AD203B41FA5}">
                      <a16:colId xmlns:a16="http://schemas.microsoft.com/office/drawing/2014/main" val="20001"/>
                    </a:ext>
                  </a:extLst>
                </a:gridCol>
                <a:gridCol w="536575">
                  <a:extLst>
                    <a:ext uri="{9D8B030D-6E8A-4147-A177-3AD203B41FA5}">
                      <a16:colId xmlns:a16="http://schemas.microsoft.com/office/drawing/2014/main" val="20002"/>
                    </a:ext>
                  </a:extLst>
                </a:gridCol>
                <a:gridCol w="586740">
                  <a:extLst>
                    <a:ext uri="{9D8B030D-6E8A-4147-A177-3AD203B41FA5}">
                      <a16:colId xmlns:a16="http://schemas.microsoft.com/office/drawing/2014/main" val="20003"/>
                    </a:ext>
                  </a:extLst>
                </a:gridCol>
                <a:gridCol w="591185">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508635">
                  <a:extLst>
                    <a:ext uri="{9D8B030D-6E8A-4147-A177-3AD203B41FA5}">
                      <a16:colId xmlns:a16="http://schemas.microsoft.com/office/drawing/2014/main" val="20006"/>
                    </a:ext>
                  </a:extLst>
                </a:gridCol>
                <a:gridCol w="2970530">
                  <a:extLst>
                    <a:ext uri="{9D8B030D-6E8A-4147-A177-3AD203B41FA5}">
                      <a16:colId xmlns:a16="http://schemas.microsoft.com/office/drawing/2014/main" val="20007"/>
                    </a:ext>
                  </a:extLst>
                </a:gridCol>
              </a:tblGrid>
              <a:tr h="25561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1" i="0" u="none" strike="noStrike" cap="none" normalizeH="0" baseline="0">
                          <a:ln>
                            <a:noFill/>
                          </a:ln>
                          <a:solidFill>
                            <a:srgbClr val="000000"/>
                          </a:solidFill>
                          <a:effectLst/>
                          <a:latin typeface="Tahoma" panose="020B0604030504040204" pitchFamily="34" charset="0"/>
                          <a:ea typeface="宋体" panose="02010600030101010101" pitchFamily="2" charset="-122"/>
                        </a:rPr>
                        <a:t> </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一</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二</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三</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四</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rPr>
                        <a:t>五</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rPr>
                        <a:t>六</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rPr>
                        <a:t>日</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2</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rPr>
                        <a:t>讲解实验内容、文法解读作业打开</a:t>
                      </a:r>
                      <a:endParaRPr kumimoji="0" lang="en-US" altLang="zh-CN"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rPr>
                        <a:t>词法分析作业打开（设计、读源代码）</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83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3</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语法分析作业打开</a:t>
                      </a:r>
                      <a:endParaRPr kumimoji="0" lang="en-US" altLang="zh-CN"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4</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rPr>
                        <a:t>文法解读作业关闭</a:t>
                      </a: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lvl="1"/>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5</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错误处理作业打开</a:t>
                      </a: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4671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6</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词法分析作业关闭</a:t>
                      </a: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7</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语法分析作业关闭、模拟上机考核</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dirty="0">
                          <a:ln>
                            <a:noFill/>
                          </a:ln>
                          <a:effectLst/>
                          <a:sym typeface="+mn-ea"/>
                        </a:rPr>
                        <a:t>代码生成第一次作业打开</a:t>
                      </a: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8</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期中上机考核</a:t>
                      </a: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4671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9</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dirty="0">
                          <a:ln>
                            <a:noFill/>
                          </a:ln>
                          <a:effectLst/>
                          <a:sym typeface="+mn-ea"/>
                        </a:rPr>
                        <a:t>代码生成第二次作业</a:t>
                      </a: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10</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lang="zh-CN" altLang="en-US" sz="1200" dirty="0">
                          <a:ln>
                            <a:noFill/>
                          </a:ln>
                          <a:effectLst/>
                          <a:sym typeface="+mn-ea"/>
                        </a:rPr>
                        <a:t>竞速排序作业打开</a:t>
                      </a: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5404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11</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代码生成第一次作业关闭</a:t>
                      </a: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12</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13</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rPr>
                        <a:t>       </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34928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14</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15</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normalizeH="0" baseline="0" dirty="0">
                          <a:ln>
                            <a:noFill/>
                          </a:ln>
                          <a:solidFill>
                            <a:schemeClr val="tx1"/>
                          </a:solidFill>
                          <a:effectLst/>
                          <a:latin typeface="Tahoma" panose="020B0604030504040204" pitchFamily="34" charset="0"/>
                          <a:ea typeface="宋体" panose="02010600030101010101" pitchFamily="2" charset="-122"/>
                          <a:cs typeface="+mn-cs"/>
                        </a:rPr>
                        <a:t>错误处理作业关闭</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4378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16</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模拟上机考核</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代码生成第二次作业关闭</a:t>
                      </a:r>
                      <a:endPar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竞速排序作业关闭（及感想、文档、文章）</a:t>
                      </a: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3463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第</a:t>
                      </a:r>
                      <a:r>
                        <a:rPr kumimoji="0" lang="en-US" altLang="zh-CN"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17</a:t>
                      </a:r>
                      <a:r>
                        <a:rPr kumimoji="0" lang="zh-CN" altLang="en-US" sz="1200" b="0" i="0" u="none" strike="noStrike" cap="none" normalizeH="0" baseline="0">
                          <a:ln>
                            <a:noFill/>
                          </a:ln>
                          <a:solidFill>
                            <a:srgbClr val="000000"/>
                          </a:solidFill>
                          <a:effectLst/>
                          <a:latin typeface="Tahoma" panose="020B0604030504040204" pitchFamily="34" charset="0"/>
                          <a:ea typeface="宋体" panose="02010600030101010101" pitchFamily="2" charset="-122"/>
                        </a:rPr>
                        <a:t>周</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期末上机考核</a:t>
                      </a: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endParaRPr lang="zh-CN" altLang="en-US" sz="1800" dirty="0"/>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200" b="0" i="0" u="none" strike="noStrike" cap="none" normalizeH="0" baseline="0" dirty="0">
                        <a:ln>
                          <a:noFill/>
                        </a:ln>
                        <a:solidFill>
                          <a:srgbClr val="000000"/>
                        </a:solidFill>
                        <a:effectLst/>
                        <a:latin typeface="Tahoma" panose="020B0604030504040204" pitchFamily="34" charset="0"/>
                        <a:ea typeface="宋体" panose="02010600030101010101" pitchFamily="2" charset="-122"/>
                      </a:endParaRPr>
                    </a:p>
                  </a:txBody>
                  <a:tcPr marT="36004" marB="36004"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bl>
          </a:graphicData>
        </a:graphic>
      </p:graphicFrame>
      <p:graphicFrame>
        <p:nvGraphicFramePr>
          <p:cNvPr id="4" name="表格 3"/>
          <p:cNvGraphicFramePr>
            <a:graphicFrameLocks noGrp="1"/>
          </p:cNvGraphicFramePr>
          <p:nvPr>
            <p:custDataLst>
              <p:tags r:id="rId2"/>
            </p:custDataLst>
            <p:extLst>
              <p:ext uri="{D42A27DB-BD31-4B8C-83A1-F6EECF244321}">
                <p14:modId xmlns:p14="http://schemas.microsoft.com/office/powerpoint/2010/main" val="3519643217"/>
              </p:ext>
            </p:extLst>
          </p:nvPr>
        </p:nvGraphicFramePr>
        <p:xfrm>
          <a:off x="755576" y="1124744"/>
          <a:ext cx="8288655" cy="5644515"/>
        </p:xfrm>
        <a:graphic>
          <a:graphicData uri="http://schemas.openxmlformats.org/drawingml/2006/table">
            <a:tbl>
              <a:tblPr firstRow="1" bandRow="1">
                <a:tableStyleId>{5C22544A-7EE6-4342-B048-85BDC9FD1C3A}</a:tableStyleId>
              </a:tblPr>
              <a:tblGrid>
                <a:gridCol w="2569210">
                  <a:extLst>
                    <a:ext uri="{9D8B030D-6E8A-4147-A177-3AD203B41FA5}">
                      <a16:colId xmlns:a16="http://schemas.microsoft.com/office/drawing/2014/main" val="20000"/>
                    </a:ext>
                  </a:extLst>
                </a:gridCol>
                <a:gridCol w="523875">
                  <a:extLst>
                    <a:ext uri="{9D8B030D-6E8A-4147-A177-3AD203B41FA5}">
                      <a16:colId xmlns:a16="http://schemas.microsoft.com/office/drawing/2014/main" val="20001"/>
                    </a:ext>
                  </a:extLst>
                </a:gridCol>
                <a:gridCol w="586740">
                  <a:extLst>
                    <a:ext uri="{9D8B030D-6E8A-4147-A177-3AD203B41FA5}">
                      <a16:colId xmlns:a16="http://schemas.microsoft.com/office/drawing/2014/main" val="20002"/>
                    </a:ext>
                  </a:extLst>
                </a:gridCol>
                <a:gridCol w="600075">
                  <a:extLst>
                    <a:ext uri="{9D8B030D-6E8A-4147-A177-3AD203B41FA5}">
                      <a16:colId xmlns:a16="http://schemas.microsoft.com/office/drawing/2014/main" val="20003"/>
                    </a:ext>
                  </a:extLst>
                </a:gridCol>
                <a:gridCol w="528320">
                  <a:extLst>
                    <a:ext uri="{9D8B030D-6E8A-4147-A177-3AD203B41FA5}">
                      <a16:colId xmlns:a16="http://schemas.microsoft.com/office/drawing/2014/main" val="20004"/>
                    </a:ext>
                  </a:extLst>
                </a:gridCol>
                <a:gridCol w="499110">
                  <a:extLst>
                    <a:ext uri="{9D8B030D-6E8A-4147-A177-3AD203B41FA5}">
                      <a16:colId xmlns:a16="http://schemas.microsoft.com/office/drawing/2014/main" val="20005"/>
                    </a:ext>
                  </a:extLst>
                </a:gridCol>
                <a:gridCol w="2981325">
                  <a:extLst>
                    <a:ext uri="{9D8B030D-6E8A-4147-A177-3AD203B41FA5}">
                      <a16:colId xmlns:a16="http://schemas.microsoft.com/office/drawing/2014/main" val="20006"/>
                    </a:ext>
                  </a:extLst>
                </a:gridCol>
              </a:tblGrid>
              <a:tr h="335280">
                <a:tc>
                  <a:txBody>
                    <a:bodyPr/>
                    <a:lstStyle/>
                    <a:p>
                      <a:pPr marL="0" algn="r" defTabSz="914400" rtl="0" eaLnBrk="1" latinLnBrk="0" hangingPunct="1"/>
                      <a:endPar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r" defTabSz="914400" rtl="0" eaLnBrk="1" latinLnBrk="0" hangingPunct="1"/>
                      <a:endPar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defRPr/>
                      </a:pPr>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3274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9.19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6395">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9.29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9.30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766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55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147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10.19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84175">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10.29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10.30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179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10.31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8615">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35915">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11.19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8615">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3655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11.29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11.30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5433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43434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12.16</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12.17</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12.18</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9250">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12.19</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12.20</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12.21</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12.22</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12.23</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12.24</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altLang="zh-CN" sz="1050" b="1" kern="1200" dirty="0">
                          <a:solidFill>
                            <a:schemeClr val="bg1">
                              <a:lumMod val="75000"/>
                            </a:schemeClr>
                          </a:solidFill>
                          <a:latin typeface="Times New Roman" panose="02020603050405020304" pitchFamily="18" charset="0"/>
                          <a:ea typeface="+mn-ea"/>
                          <a:cs typeface="Times New Roman" panose="02020603050405020304" pitchFamily="18" charset="0"/>
                        </a:rPr>
                        <a:t>12.25</a:t>
                      </a:r>
                      <a:endParaRPr lang="zh-CN" altLang="en-US" sz="1050" b="1" kern="1200" dirty="0">
                        <a:solidFill>
                          <a:schemeClr val="bg1">
                            <a:lumMod val="75000"/>
                          </a:schemeClr>
                        </a:solidFill>
                        <a:latin typeface="Times New Roman" panose="02020603050405020304" pitchFamily="18" charset="0"/>
                        <a:ea typeface="+mn-ea"/>
                        <a:cs typeface="Times New Roman" panose="02020603050405020304" pitchFamily="18" charset="0"/>
                      </a:endParaRPr>
                    </a:p>
                  </a:txBody>
                  <a:tcPr marL="91419" marR="3599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sp>
        <p:nvSpPr>
          <p:cNvPr id="38099" name="标题 1"/>
          <p:cNvSpPr>
            <a:spLocks noGrp="1"/>
          </p:cNvSpPr>
          <p:nvPr>
            <p:ph type="title"/>
          </p:nvPr>
        </p:nvSpPr>
        <p:spPr>
          <a:xfrm>
            <a:off x="611188" y="12700"/>
            <a:ext cx="7793037" cy="841375"/>
          </a:xfrm>
        </p:spPr>
        <p:txBody>
          <a:bodyPr vert="horz" wrap="square" lIns="91440" tIns="45720" rIns="91440" bIns="45720" anchor="b" anchorCtr="0"/>
          <a:lstStyle/>
          <a:p>
            <a:r>
              <a:rPr lang="zh-CN" altLang="en-US" dirty="0"/>
              <a:t>任务及考核日程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vert="horz" wrap="square" lIns="91440" tIns="45720" rIns="91440" bIns="45720" anchor="b" anchorCtr="0"/>
          <a:lstStyle/>
          <a:p>
            <a:r>
              <a:rPr lang="zh-CN" altLang="en-US" dirty="0"/>
              <a:t>评测及开发环境</a:t>
            </a:r>
          </a:p>
        </p:txBody>
      </p:sp>
      <p:sp>
        <p:nvSpPr>
          <p:cNvPr id="41987" name="内容占位符 2"/>
          <p:cNvSpPr>
            <a:spLocks noGrp="1"/>
          </p:cNvSpPr>
          <p:nvPr>
            <p:ph idx="1"/>
          </p:nvPr>
        </p:nvSpPr>
        <p:spPr>
          <a:xfrm>
            <a:off x="1182688" y="2017713"/>
            <a:ext cx="7961312" cy="4579937"/>
          </a:xfrm>
        </p:spPr>
        <p:txBody>
          <a:bodyPr vert="horz" wrap="square" lIns="91440" tIns="45720" rIns="91440" bIns="45720" anchor="t" anchorCtr="0"/>
          <a:lstStyle/>
          <a:p>
            <a:r>
              <a:rPr lang="en-US" altLang="zh-CN" dirty="0"/>
              <a:t>GCC 8.1.0</a:t>
            </a:r>
          </a:p>
          <a:p>
            <a:r>
              <a:rPr lang="en-US" altLang="zh-CN" dirty="0"/>
              <a:t>Mars 4.5</a:t>
            </a:r>
            <a:endParaRPr lang="zh-CN" altLang="en-US" dirty="0"/>
          </a:p>
          <a:p>
            <a:r>
              <a:rPr lang="en-US" altLang="zh-CN" dirty="0"/>
              <a:t>Clion 2018.3.4</a:t>
            </a:r>
          </a:p>
          <a:p>
            <a:r>
              <a:rPr lang="en-US" altLang="zh-CN" dirty="0"/>
              <a:t>Codeblocks 20.03</a:t>
            </a:r>
          </a:p>
          <a:p>
            <a:r>
              <a:rPr lang="en-US" altLang="zh-CN" dirty="0"/>
              <a:t>Idea 2018.3.6</a:t>
            </a:r>
          </a:p>
          <a:p>
            <a:r>
              <a:rPr lang="en-US" altLang="zh-CN" dirty="0"/>
              <a:t>Java JDK 1.8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vert="horz" wrap="square" lIns="91440" tIns="45720" rIns="91440" bIns="45720" anchor="b" anchorCtr="0"/>
          <a:lstStyle/>
          <a:p>
            <a:r>
              <a:rPr lang="zh-CN" altLang="en-US" dirty="0"/>
              <a:t>上机安排</a:t>
            </a:r>
          </a:p>
        </p:txBody>
      </p:sp>
      <p:sp>
        <p:nvSpPr>
          <p:cNvPr id="44035" name="内容占位符 2"/>
          <p:cNvSpPr>
            <a:spLocks noGrp="1"/>
          </p:cNvSpPr>
          <p:nvPr>
            <p:ph idx="1"/>
          </p:nvPr>
        </p:nvSpPr>
        <p:spPr/>
        <p:txBody>
          <a:bodyPr vert="horz" wrap="square" lIns="91440" tIns="45720" rIns="91440" bIns="45720" anchor="t" anchorCtr="0"/>
          <a:lstStyle/>
          <a:p>
            <a:r>
              <a:rPr lang="zh-CN" altLang="en-US" sz="2400" dirty="0"/>
              <a:t>编译实验的上机时间：</a:t>
            </a:r>
          </a:p>
          <a:p>
            <a:pPr>
              <a:buNone/>
            </a:pPr>
            <a:r>
              <a:rPr lang="zh-CN" altLang="en-US" sz="2400" dirty="0"/>
              <a:t>   </a:t>
            </a:r>
            <a:r>
              <a:rPr lang="en-US" altLang="zh-CN" sz="2400" dirty="0"/>
              <a:t>2-17</a:t>
            </a:r>
            <a:r>
              <a:rPr lang="zh-CN" altLang="en-US" sz="2400" dirty="0"/>
              <a:t>周，周一，</a:t>
            </a:r>
            <a:r>
              <a:rPr lang="en-US" altLang="zh-CN" sz="2400" dirty="0"/>
              <a:t>8-10</a:t>
            </a:r>
            <a:r>
              <a:rPr lang="zh-CN" altLang="en-US" sz="2400" dirty="0"/>
              <a:t>节（</a:t>
            </a:r>
            <a:r>
              <a:rPr lang="en-US" altLang="zh-CN" sz="2400" dirty="0"/>
              <a:t>15:50-18:15</a:t>
            </a:r>
            <a:r>
              <a:rPr lang="zh-CN" altLang="en-US" sz="2400" dirty="0"/>
              <a:t>）</a:t>
            </a:r>
            <a:endParaRPr lang="en-US" altLang="zh-CN" sz="2400" dirty="0"/>
          </a:p>
          <a:p>
            <a:pPr>
              <a:buNone/>
            </a:pPr>
            <a:r>
              <a:rPr lang="en-US" altLang="zh-CN" sz="2400" dirty="0"/>
              <a:t>	</a:t>
            </a:r>
            <a:r>
              <a:rPr lang="zh-CN" altLang="en-US" sz="2400" dirty="0"/>
              <a:t>新主楼</a:t>
            </a:r>
            <a:r>
              <a:rPr lang="en-US" altLang="zh-CN" sz="2400" dirty="0"/>
              <a:t>F327</a:t>
            </a:r>
            <a:r>
              <a:rPr lang="zh-CN" altLang="en-US" sz="2400" dirty="0"/>
              <a:t>、</a:t>
            </a:r>
            <a:r>
              <a:rPr lang="en-US" altLang="zh-CN" sz="2400" dirty="0"/>
              <a:t>F332</a:t>
            </a:r>
            <a:r>
              <a:rPr lang="zh-CN" altLang="en-US" sz="2400" dirty="0"/>
              <a:t>、</a:t>
            </a:r>
            <a:r>
              <a:rPr lang="en-US" altLang="zh-CN" sz="2400" dirty="0"/>
              <a:t>F333</a:t>
            </a:r>
            <a:r>
              <a:rPr lang="zh-CN" altLang="en-US" sz="2400" dirty="0"/>
              <a:t>、</a:t>
            </a:r>
            <a:r>
              <a:rPr lang="en-US" altLang="zh-CN" sz="2400" dirty="0"/>
              <a:t>F334</a:t>
            </a:r>
            <a:r>
              <a:rPr lang="zh-CN" altLang="en-US" sz="2400" dirty="0"/>
              <a:t>机房</a:t>
            </a:r>
            <a:endParaRPr lang="en-US" altLang="zh-CN" sz="2400" dirty="0"/>
          </a:p>
          <a:p>
            <a:pPr>
              <a:buNone/>
            </a:pPr>
            <a:r>
              <a:rPr lang="zh-CN" altLang="en-US" sz="2400" dirty="0"/>
              <a:t>    北区地下一层</a:t>
            </a:r>
            <a:r>
              <a:rPr lang="en-US" altLang="zh-CN" sz="2400" dirty="0"/>
              <a:t>B</a:t>
            </a:r>
            <a:r>
              <a:rPr lang="zh-CN" altLang="en-US" sz="2400" dirty="0"/>
              <a:t>区</a:t>
            </a:r>
            <a:r>
              <a:rPr lang="en-US" altLang="zh-CN" sz="2400" dirty="0"/>
              <a:t>1-5</a:t>
            </a:r>
            <a:r>
              <a:rPr lang="zh-CN" altLang="en-US" sz="2400" dirty="0"/>
              <a:t>号机房、曾宪梓科教楼</a:t>
            </a:r>
            <a:r>
              <a:rPr lang="en-US" altLang="zh-CN" sz="2400" dirty="0"/>
              <a:t>311</a:t>
            </a:r>
          </a:p>
          <a:p>
            <a:r>
              <a:rPr lang="zh-CN" altLang="en-US" sz="2400" dirty="0"/>
              <a:t>上机时间可以到</a:t>
            </a:r>
            <a:r>
              <a:rPr lang="zh-CN" altLang="en-US" sz="2400" dirty="0">
                <a:solidFill>
                  <a:srgbClr val="C00000"/>
                </a:solidFill>
              </a:rPr>
              <a:t>新主楼</a:t>
            </a:r>
            <a:r>
              <a:rPr lang="en-US" altLang="zh-CN" sz="2400" dirty="0">
                <a:solidFill>
                  <a:srgbClr val="C00000"/>
                </a:solidFill>
              </a:rPr>
              <a:t>F332</a:t>
            </a:r>
            <a:r>
              <a:rPr lang="zh-CN" altLang="en-US" sz="2400" dirty="0">
                <a:solidFill>
                  <a:srgbClr val="C00000"/>
                </a:solidFill>
              </a:rPr>
              <a:t>机房</a:t>
            </a:r>
            <a:r>
              <a:rPr lang="zh-CN" altLang="en-US" sz="2400" dirty="0"/>
              <a:t>答疑，不需要答疑的同学可以自行上机完成作业</a:t>
            </a:r>
            <a:endParaRPr lang="en-US" altLang="zh-CN" sz="2400" dirty="0"/>
          </a:p>
          <a:p>
            <a:r>
              <a:rPr lang="zh-CN" altLang="en-US" sz="2400" dirty="0"/>
              <a:t>后续会在上机时间组织专题讨论分享</a:t>
            </a:r>
          </a:p>
          <a:p>
            <a:r>
              <a:rPr lang="zh-CN" altLang="en-US" sz="2400" dirty="0"/>
              <a:t> 第</a:t>
            </a:r>
            <a:r>
              <a:rPr lang="en-US" altLang="zh-CN" sz="2400" dirty="0"/>
              <a:t>8</a:t>
            </a:r>
            <a:r>
              <a:rPr lang="zh-CN" altLang="en-US" sz="2400" dirty="0"/>
              <a:t>周和第</a:t>
            </a:r>
            <a:r>
              <a:rPr lang="en-US" altLang="zh-CN" sz="2400" dirty="0"/>
              <a:t>17</a:t>
            </a:r>
            <a:r>
              <a:rPr lang="zh-CN" altLang="en-US" sz="2400" dirty="0"/>
              <a:t>周在上机时间分别进行期中考核和期末考核，届时需要同学们到机房上机考核，会提前安排用于熟悉环境的模拟考试，具体安排另行通知</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p:txBody>
          <a:bodyPr vert="horz" wrap="square" lIns="91440" tIns="45720" rIns="91440" bIns="45720" anchor="b" anchorCtr="0"/>
          <a:lstStyle/>
          <a:p>
            <a:pPr eaLnBrk="1" hangingPunct="1"/>
            <a:r>
              <a:rPr lang="zh-CN" altLang="en-US" dirty="0"/>
              <a:t>作业提交、课程信息获取</a:t>
            </a:r>
          </a:p>
        </p:txBody>
      </p:sp>
      <p:sp>
        <p:nvSpPr>
          <p:cNvPr id="45059" name="Rectangle 3"/>
          <p:cNvSpPr>
            <a:spLocks noGrp="1"/>
          </p:cNvSpPr>
          <p:nvPr>
            <p:ph idx="1"/>
          </p:nvPr>
        </p:nvSpPr>
        <p:spPr>
          <a:xfrm>
            <a:off x="1187450" y="1773238"/>
            <a:ext cx="7772400" cy="720725"/>
          </a:xfrm>
        </p:spPr>
        <p:txBody>
          <a:bodyPr vert="horz" wrap="square" lIns="91440" tIns="45720" rIns="91440" bIns="45720" anchor="t" anchorCtr="0"/>
          <a:lstStyle/>
          <a:p>
            <a:pPr eaLnBrk="1" hangingPunct="1"/>
            <a:r>
              <a:rPr lang="en-US" altLang="zh-CN" dirty="0"/>
              <a:t>http://judge.buaa.edu.cn</a:t>
            </a:r>
          </a:p>
        </p:txBody>
      </p:sp>
      <p:pic>
        <p:nvPicPr>
          <p:cNvPr id="2" name="图片 1"/>
          <p:cNvPicPr>
            <a:picLocks noChangeAspect="1"/>
          </p:cNvPicPr>
          <p:nvPr>
            <p:custDataLst>
              <p:tags r:id="rId1"/>
            </p:custDataLst>
          </p:nvPr>
        </p:nvPicPr>
        <p:blipFill>
          <a:blip r:embed="rId4"/>
          <a:srcRect l="505" t="9973" r="39016" b="21451"/>
          <a:stretch>
            <a:fillRect/>
          </a:stretch>
        </p:blipFill>
        <p:spPr>
          <a:xfrm>
            <a:off x="467995" y="2494280"/>
            <a:ext cx="8592185" cy="39604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vert="horz" wrap="square" lIns="91440" tIns="45720" rIns="91440" bIns="45720" anchor="b" anchorCtr="0"/>
          <a:lstStyle/>
          <a:p>
            <a:endParaRPr lang="zh-CN" altLang="en-US" dirty="0"/>
          </a:p>
        </p:txBody>
      </p:sp>
      <p:sp>
        <p:nvSpPr>
          <p:cNvPr id="47107" name="内容占位符 2"/>
          <p:cNvSpPr>
            <a:spLocks noGrp="1"/>
          </p:cNvSpPr>
          <p:nvPr>
            <p:ph idx="1"/>
          </p:nvPr>
        </p:nvSpPr>
        <p:spPr>
          <a:xfrm>
            <a:off x="1182688" y="2017713"/>
            <a:ext cx="7853362" cy="4114800"/>
          </a:xfrm>
        </p:spPr>
        <p:txBody>
          <a:bodyPr vert="horz" wrap="square" lIns="91440" tIns="45720" rIns="91440" bIns="45720" anchor="t" anchorCtr="0"/>
          <a:lstStyle/>
          <a:p>
            <a:r>
              <a:rPr lang="zh-CN" altLang="en-US" sz="2400" dirty="0"/>
              <a:t>课程有关的材料请从</a:t>
            </a:r>
            <a:r>
              <a:rPr lang="en-US" altLang="zh-CN" sz="2400" dirty="0"/>
              <a:t>judge.buaa.edu.cn</a:t>
            </a:r>
            <a:r>
              <a:rPr lang="zh-CN" altLang="en-US" sz="2400" dirty="0"/>
              <a:t>教学平台</a:t>
            </a:r>
            <a:endParaRPr lang="en-US" altLang="zh-CN" sz="2400" dirty="0"/>
          </a:p>
          <a:p>
            <a:pPr>
              <a:buNone/>
            </a:pPr>
            <a:r>
              <a:rPr lang="zh-CN" altLang="en-US" sz="2400" dirty="0"/>
              <a:t>   “课程信息”→“课件下载”中获取</a:t>
            </a:r>
            <a:endParaRPr lang="en-US" altLang="zh-CN" sz="2400" dirty="0"/>
          </a:p>
          <a:p>
            <a:pPr lvl="1"/>
            <a:r>
              <a:rPr lang="zh-CN" altLang="en-US" sz="2400" dirty="0"/>
              <a:t>文法定义及说明文件</a:t>
            </a:r>
            <a:endParaRPr lang="en-US" altLang="zh-CN" sz="2400" dirty="0"/>
          </a:p>
          <a:p>
            <a:pPr lvl="1"/>
            <a:r>
              <a:rPr lang="zh-CN" altLang="en-US" sz="2400" dirty="0"/>
              <a:t>实验参考手册</a:t>
            </a:r>
            <a:endParaRPr lang="en-US" altLang="zh-CN" sz="2400" dirty="0"/>
          </a:p>
          <a:p>
            <a:pPr lvl="1"/>
            <a:r>
              <a:rPr lang="en-US" altLang="zh-CN" sz="2400" dirty="0"/>
              <a:t>…</a:t>
            </a:r>
          </a:p>
          <a:p>
            <a:r>
              <a:rPr lang="zh-CN" altLang="en-US" sz="2400" dirty="0"/>
              <a:t>所有实验作业都在教学平台发布、提交</a:t>
            </a:r>
            <a:endParaRPr lang="en-US" altLang="zh-CN" sz="2400" dirty="0"/>
          </a:p>
          <a:p>
            <a:r>
              <a:rPr lang="zh-CN" altLang="en-US" sz="2400" dirty="0"/>
              <a:t>需及时关注教学平台的公告、</a:t>
            </a:r>
            <a:r>
              <a:rPr lang="en-US" altLang="zh-CN" sz="2400" dirty="0"/>
              <a:t>2022</a:t>
            </a:r>
            <a:r>
              <a:rPr lang="zh-CN" altLang="en-US" sz="2400" dirty="0"/>
              <a:t>年编译技术论坛</a:t>
            </a:r>
            <a:endParaRPr lang="en-US" altLang="zh-CN" sz="2400" dirty="0"/>
          </a:p>
          <a:p>
            <a:endParaRPr lang="zh-CN"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b" anchorCtr="0"/>
          <a:lstStyle/>
          <a:p>
            <a:r>
              <a:rPr lang="zh-CN" altLang="en-US" dirty="0"/>
              <a:t>三次学习编译全过程</a:t>
            </a:r>
          </a:p>
        </p:txBody>
      </p:sp>
      <p:sp>
        <p:nvSpPr>
          <p:cNvPr id="9219" name="内容占位符 2"/>
          <p:cNvSpPr>
            <a:spLocks noGrp="1"/>
          </p:cNvSpPr>
          <p:nvPr>
            <p:ph idx="1"/>
          </p:nvPr>
        </p:nvSpPr>
        <p:spPr/>
        <p:txBody>
          <a:bodyPr vert="horz" wrap="square" lIns="91440" tIns="45720" rIns="91440" bIns="45720" anchor="t" anchorCtr="0"/>
          <a:lstStyle/>
          <a:p>
            <a:r>
              <a:rPr lang="zh-CN" altLang="en-US" dirty="0"/>
              <a:t>第一次：概述</a:t>
            </a:r>
            <a:endParaRPr lang="en-US" altLang="zh-CN" dirty="0"/>
          </a:p>
          <a:p>
            <a:pPr lvl="1"/>
            <a:r>
              <a:rPr lang="zh-CN" altLang="en-US" dirty="0"/>
              <a:t>大致了解编译的过程和编译程序的构造</a:t>
            </a:r>
            <a:endParaRPr lang="en-US" altLang="zh-CN" dirty="0"/>
          </a:p>
          <a:p>
            <a:r>
              <a:rPr lang="zh-CN" altLang="en-US" dirty="0"/>
              <a:t>第二次：第</a:t>
            </a:r>
            <a:r>
              <a:rPr lang="en-US" altLang="zh-CN" dirty="0"/>
              <a:t>3-10</a:t>
            </a:r>
            <a:r>
              <a:rPr lang="zh-CN" altLang="en-US" dirty="0"/>
              <a:t>，</a:t>
            </a:r>
            <a:r>
              <a:rPr lang="en-US" altLang="zh-CN" dirty="0"/>
              <a:t>14</a:t>
            </a:r>
            <a:r>
              <a:rPr lang="zh-CN" altLang="en-US" dirty="0"/>
              <a:t>，</a:t>
            </a:r>
            <a:r>
              <a:rPr lang="en-US" altLang="zh-CN" dirty="0"/>
              <a:t>15</a:t>
            </a:r>
            <a:r>
              <a:rPr lang="zh-CN" altLang="en-US" dirty="0"/>
              <a:t>章</a:t>
            </a:r>
            <a:endParaRPr lang="en-US" altLang="zh-CN" dirty="0"/>
          </a:p>
          <a:p>
            <a:pPr lvl="1"/>
            <a:r>
              <a:rPr lang="zh-CN" altLang="en-US" dirty="0"/>
              <a:t>详细学习各部分的原理和方法</a:t>
            </a:r>
            <a:endParaRPr lang="en-US" altLang="zh-CN" dirty="0"/>
          </a:p>
          <a:p>
            <a:r>
              <a:rPr lang="zh-CN" altLang="en-US" dirty="0"/>
              <a:t>第三次：实验</a:t>
            </a:r>
            <a:endParaRPr lang="en-US" altLang="zh-CN" dirty="0"/>
          </a:p>
          <a:p>
            <a:pPr lvl="1"/>
            <a:r>
              <a:rPr lang="zh-CN" altLang="en-US" dirty="0"/>
              <a:t>基于理论学习，逐步实现一个完整编译器</a:t>
            </a:r>
            <a:endParaRPr lang="en-US" altLang="zh-CN" dirty="0"/>
          </a:p>
          <a:p>
            <a:endParaRPr lang="en-US" altLang="zh-CN" dirty="0"/>
          </a:p>
          <a:p>
            <a:pPr lvl="1"/>
            <a:endParaRPr lang="zh-CN" altLang="en-US" dirty="0"/>
          </a:p>
        </p:txBody>
      </p:sp>
      <p:sp>
        <p:nvSpPr>
          <p:cNvPr id="4" name="下箭头 3"/>
          <p:cNvSpPr/>
          <p:nvPr/>
        </p:nvSpPr>
        <p:spPr bwMode="auto">
          <a:xfrm>
            <a:off x="8388424" y="2071678"/>
            <a:ext cx="612732" cy="4402148"/>
          </a:xfrm>
          <a:prstGeom prst="downArrow">
            <a:avLst>
              <a:gd name="adj1" fmla="val 50000"/>
              <a:gd name="adj2" fmla="val 36872"/>
            </a:avLst>
          </a:prstGeom>
          <a:gradFill flip="none" rotWithShape="1">
            <a:gsLst>
              <a:gs pos="0">
                <a:srgbClr val="5E9EFF"/>
              </a:gs>
              <a:gs pos="39999">
                <a:srgbClr val="85C2FF"/>
              </a:gs>
              <a:gs pos="70000">
                <a:srgbClr val="C4D6EB"/>
              </a:gs>
              <a:gs pos="100000">
                <a:srgbClr val="FFEBFA"/>
              </a:gs>
            </a:gsLst>
            <a:path path="circle">
              <a:fillToRect l="100000" t="100000"/>
            </a:path>
            <a:tileRect r="-100000" b="-100000"/>
          </a:gradFill>
          <a:ln w="9525" cap="flat" cmpd="sng" algn="ctr">
            <a:solidFill>
              <a:schemeClr val="tx1"/>
            </a:solidFill>
            <a:prstDash val="solid"/>
            <a:round/>
            <a:headEnd type="none" w="med" len="med"/>
            <a:tailEnd type="none" w="med" len="me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深</a:t>
            </a:r>
            <a:endParaRPr kumimoji="0" lang="en-US" altLang="zh-CN"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入</a:t>
            </a:r>
            <a:endParaRPr kumimoji="0" lang="en-US" altLang="zh-CN"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应</a:t>
            </a:r>
            <a:endParaRPr kumimoji="0" lang="en-US" altLang="zh-CN"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用</a:t>
            </a:r>
            <a:endParaRPr kumimoji="0" lang="en-US" altLang="zh-CN"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巩</a:t>
            </a:r>
            <a:endParaRPr kumimoji="0" lang="en-US" altLang="zh-CN"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up)">
                                      <p:cBhvr>
                                        <p:cTn id="7" dur="500"/>
                                        <p:tgtEl>
                                          <p:spTgt spid="4">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up)">
                                      <p:cBhvr>
                                        <p:cTn id="10" dur="500"/>
                                        <p:tgtEl>
                                          <p:spTgt spid="4">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wipe(up)">
                                      <p:cBhvr>
                                        <p:cTn id="13" dur="500"/>
                                        <p:tgtEl>
                                          <p:spTgt spid="4">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up)">
                                      <p:cBhvr>
                                        <p:cTn id="16" dur="500"/>
                                        <p:tgtEl>
                                          <p:spTgt spid="4">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up)">
                                      <p:cBhvr>
                                        <p:cTn id="19" dur="500"/>
                                        <p:tgtEl>
                                          <p:spTgt spid="4">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up)">
                                      <p:cBhvr>
                                        <p:cTn id="22" dur="500"/>
                                        <p:tgtEl>
                                          <p:spTgt spid="4">
                                            <p:txEl>
                                              <p:pRg st="6" end="6"/>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wipe(up)">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p:txBody>
          <a:bodyPr vert="horz" wrap="square" lIns="91440" tIns="45720" rIns="91440" bIns="45720" anchor="b" anchorCtr="0"/>
          <a:lstStyle/>
          <a:p>
            <a:pPr eaLnBrk="1" hangingPunct="1"/>
            <a:r>
              <a:rPr lang="zh-CN" altLang="en-US" dirty="0"/>
              <a:t>交流与沟通</a:t>
            </a:r>
          </a:p>
        </p:txBody>
      </p:sp>
      <p:sp>
        <p:nvSpPr>
          <p:cNvPr id="48131" name="Rectangle 3"/>
          <p:cNvSpPr>
            <a:spLocks noGrp="1"/>
          </p:cNvSpPr>
          <p:nvPr>
            <p:ph idx="1"/>
          </p:nvPr>
        </p:nvSpPr>
        <p:spPr>
          <a:xfrm>
            <a:off x="1182688" y="2017713"/>
            <a:ext cx="7772400" cy="4364037"/>
          </a:xfrm>
        </p:spPr>
        <p:txBody>
          <a:bodyPr vert="horz" wrap="square" lIns="91440" tIns="45720" rIns="91440" bIns="45720" anchor="t" anchorCtr="0"/>
          <a:lstStyle/>
          <a:p>
            <a:pPr eaLnBrk="1" hangingPunct="1">
              <a:lnSpc>
                <a:spcPct val="90000"/>
              </a:lnSpc>
            </a:pPr>
            <a:r>
              <a:rPr lang="zh-CN" altLang="en-US" sz="2400" dirty="0"/>
              <a:t>现场答疑</a:t>
            </a:r>
            <a:endParaRPr lang="en-US" altLang="zh-CN" sz="2400" dirty="0"/>
          </a:p>
          <a:p>
            <a:pPr lvl="1" eaLnBrk="1" hangingPunct="1">
              <a:lnSpc>
                <a:spcPct val="90000"/>
              </a:lnSpc>
            </a:pPr>
            <a:r>
              <a:rPr lang="zh-CN" altLang="en-US" sz="2000" dirty="0"/>
              <a:t>每次上机时间（新主楼</a:t>
            </a:r>
            <a:r>
              <a:rPr lang="en-US" altLang="zh-CN" sz="2000" dirty="0"/>
              <a:t>F332</a:t>
            </a:r>
            <a:r>
              <a:rPr lang="zh-CN" altLang="en-US" sz="2000" dirty="0"/>
              <a:t>机房）</a:t>
            </a:r>
            <a:endParaRPr lang="en-US" altLang="zh-CN" sz="2000" dirty="0"/>
          </a:p>
          <a:p>
            <a:pPr eaLnBrk="1" hangingPunct="1">
              <a:lnSpc>
                <a:spcPct val="90000"/>
              </a:lnSpc>
            </a:pPr>
            <a:r>
              <a:rPr lang="zh-CN" altLang="en-US" sz="2400" dirty="0"/>
              <a:t>交流</a:t>
            </a:r>
            <a:endParaRPr lang="en-US" altLang="zh-CN" sz="2400" dirty="0"/>
          </a:p>
          <a:p>
            <a:pPr lvl="1" eaLnBrk="1" hangingPunct="1">
              <a:lnSpc>
                <a:spcPct val="90000"/>
              </a:lnSpc>
            </a:pPr>
            <a:r>
              <a:rPr lang="zh-CN" altLang="en-US" sz="2000" dirty="0"/>
              <a:t>组织专题分享、讨论</a:t>
            </a:r>
            <a:endParaRPr lang="en-US" altLang="zh-CN" sz="2000" dirty="0"/>
          </a:p>
          <a:p>
            <a:pPr lvl="1" eaLnBrk="1" hangingPunct="1">
              <a:lnSpc>
                <a:spcPct val="90000"/>
              </a:lnSpc>
            </a:pPr>
            <a:r>
              <a:rPr lang="zh-CN" altLang="en-US" sz="2000" dirty="0"/>
              <a:t>在论坛上发起话题在线讨论</a:t>
            </a:r>
            <a:endParaRPr lang="en-US" altLang="zh-CN" sz="2000" dirty="0"/>
          </a:p>
          <a:p>
            <a:pPr lvl="1" eaLnBrk="1" hangingPunct="1">
              <a:lnSpc>
                <a:spcPct val="90000"/>
              </a:lnSpc>
            </a:pPr>
            <a:r>
              <a:rPr lang="zh-CN" altLang="en-US" sz="2000" dirty="0"/>
              <a:t>汇总常见问题发布在论坛</a:t>
            </a:r>
            <a:endParaRPr lang="en-US" altLang="zh-CN" sz="2000" dirty="0"/>
          </a:p>
          <a:p>
            <a:pPr eaLnBrk="1" hangingPunct="1">
              <a:lnSpc>
                <a:spcPct val="90000"/>
              </a:lnSpc>
            </a:pPr>
            <a:r>
              <a:rPr lang="zh-CN" altLang="en-US" sz="2400" dirty="0"/>
              <a:t>联系方式</a:t>
            </a:r>
          </a:p>
          <a:p>
            <a:pPr eaLnBrk="1" hangingPunct="1">
              <a:lnSpc>
                <a:spcPct val="90000"/>
              </a:lnSpc>
              <a:buNone/>
            </a:pPr>
            <a:r>
              <a:rPr lang="zh-CN" altLang="en-US" sz="2800" dirty="0"/>
              <a:t>	</a:t>
            </a:r>
            <a:r>
              <a:rPr lang="en-US" altLang="zh-CN" sz="2800" dirty="0"/>
              <a:t> </a:t>
            </a:r>
            <a:r>
              <a:rPr lang="zh-CN" altLang="en-US" sz="2000" dirty="0"/>
              <a:t>杨海燕：</a:t>
            </a:r>
            <a:r>
              <a:rPr lang="en-US" altLang="zh-CN" sz="2000" dirty="0">
                <a:hlinkClick r:id="rId3"/>
              </a:rPr>
              <a:t>compiler_buaa@126.com</a:t>
            </a:r>
            <a:endParaRPr lang="en-US" altLang="zh-CN" sz="2000" dirty="0"/>
          </a:p>
          <a:p>
            <a:pPr eaLnBrk="1" hangingPunct="1">
              <a:lnSpc>
                <a:spcPct val="90000"/>
              </a:lnSpc>
              <a:buNone/>
            </a:pPr>
            <a:r>
              <a:rPr lang="en-US" altLang="zh-CN" sz="2000" dirty="0"/>
              <a:t>                  82317624 G908</a:t>
            </a:r>
          </a:p>
          <a:p>
            <a:pPr eaLnBrk="1" hangingPunct="1">
              <a:lnSpc>
                <a:spcPct val="90000"/>
              </a:lnSpc>
              <a:buNone/>
            </a:pPr>
            <a:r>
              <a:rPr lang="en-US" altLang="zh-CN" sz="2000" dirty="0"/>
              <a:t>     </a:t>
            </a:r>
            <a:r>
              <a:rPr lang="zh-CN" altLang="en-US" sz="2000" dirty="0"/>
              <a:t>史晓华：</a:t>
            </a:r>
            <a:r>
              <a:rPr lang="en-US" altLang="zh-CN" sz="2000" dirty="0"/>
              <a:t>xhshi@buaa.edu.cn </a:t>
            </a:r>
          </a:p>
          <a:p>
            <a:pPr eaLnBrk="1" hangingPunct="1">
              <a:lnSpc>
                <a:spcPct val="90000"/>
              </a:lnSpc>
              <a:buNone/>
            </a:pPr>
            <a:r>
              <a:rPr lang="en-US" altLang="zh-CN" sz="2800" dirty="0"/>
              <a:t>	</a:t>
            </a:r>
          </a:p>
          <a:p>
            <a:pPr eaLnBrk="1" hangingPunct="1">
              <a:lnSpc>
                <a:spcPct val="90000"/>
              </a:lnSpc>
              <a:buNone/>
            </a:pPr>
            <a:r>
              <a:rPr lang="en-US" altLang="zh-CN" sz="2800" dirty="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vert="horz" wrap="square" lIns="91440" tIns="45720" rIns="91440" bIns="45720" anchor="b" anchorCtr="0"/>
          <a:lstStyle/>
          <a:p>
            <a:r>
              <a:rPr lang="zh-CN" altLang="en-US" dirty="0"/>
              <a:t>为什么会觉得难</a:t>
            </a:r>
          </a:p>
        </p:txBody>
      </p:sp>
      <p:sp>
        <p:nvSpPr>
          <p:cNvPr id="26627" name="内容占位符 2"/>
          <p:cNvSpPr>
            <a:spLocks noGrp="1"/>
          </p:cNvSpPr>
          <p:nvPr>
            <p:ph idx="1"/>
          </p:nvPr>
        </p:nvSpPr>
        <p:spPr>
          <a:xfrm>
            <a:off x="1182688" y="2017713"/>
            <a:ext cx="7772400" cy="4579937"/>
          </a:xfrm>
        </p:spPr>
        <p:txBody>
          <a:bodyPr vert="horz" wrap="square" lIns="91440" tIns="45720" rIns="91440" bIns="45720" anchor="t" anchorCtr="0"/>
          <a:lstStyle/>
          <a:p>
            <a:r>
              <a:rPr lang="zh-CN" altLang="en-US" dirty="0"/>
              <a:t>编译原理本身没弄清</a:t>
            </a:r>
            <a:endParaRPr lang="en-US" altLang="zh-CN" dirty="0"/>
          </a:p>
          <a:p>
            <a:r>
              <a:rPr lang="zh-CN" altLang="en-US" dirty="0"/>
              <a:t>需要综合运用多门课知识</a:t>
            </a:r>
            <a:endParaRPr lang="en-US" altLang="zh-CN" dirty="0"/>
          </a:p>
          <a:p>
            <a:pPr lvl="1"/>
            <a:r>
              <a:rPr lang="en-US" altLang="zh-CN" dirty="0"/>
              <a:t>C/C++/JAVA</a:t>
            </a:r>
            <a:r>
              <a:rPr lang="zh-CN" altLang="en-US" dirty="0"/>
              <a:t>语言、数据结构、算法、汇编</a:t>
            </a:r>
            <a:endParaRPr lang="en-US" altLang="zh-CN" dirty="0"/>
          </a:p>
          <a:p>
            <a:r>
              <a:rPr lang="zh-CN" altLang="en-US" dirty="0"/>
              <a:t>编程经验不足</a:t>
            </a:r>
            <a:endParaRPr lang="en-US" altLang="zh-CN" dirty="0"/>
          </a:p>
          <a:p>
            <a:pPr lvl="1"/>
            <a:r>
              <a:rPr lang="zh-CN" altLang="en-US" dirty="0"/>
              <a:t>从头开始做</a:t>
            </a:r>
            <a:endParaRPr lang="en-US" altLang="zh-CN" dirty="0"/>
          </a:p>
          <a:p>
            <a:pPr lvl="1"/>
            <a:r>
              <a:rPr lang="zh-CN" altLang="en-US" dirty="0"/>
              <a:t>规模相对较大</a:t>
            </a:r>
            <a:endParaRPr lang="en-US" altLang="zh-CN" dirty="0"/>
          </a:p>
          <a:p>
            <a:pPr lvl="1"/>
            <a:r>
              <a:rPr lang="zh-CN" altLang="en-US" dirty="0"/>
              <a:t>调试困难</a:t>
            </a:r>
            <a:endParaRPr lang="en-US" altLang="zh-CN" dirty="0"/>
          </a:p>
          <a:p>
            <a:r>
              <a:rPr lang="zh-CN" altLang="en-US" dirty="0"/>
              <a:t>需要自己独立完成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2000"/>
                                        <p:tgtEl>
                                          <p:spTgt spid="26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fade">
                                      <p:cBhvr>
                                        <p:cTn id="12" dur="2000"/>
                                        <p:tgtEl>
                                          <p:spTgt spid="2662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animEffect transition="in" filter="fade">
                                      <p:cBhvr>
                                        <p:cTn id="15" dur="2000"/>
                                        <p:tgtEl>
                                          <p:spTgt spid="2662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627">
                                            <p:txEl>
                                              <p:pRg st="3" end="3"/>
                                            </p:txEl>
                                          </p:spTgt>
                                        </p:tgtEl>
                                        <p:attrNameLst>
                                          <p:attrName>style.visibility</p:attrName>
                                        </p:attrNameLst>
                                      </p:cBhvr>
                                      <p:to>
                                        <p:strVal val="visible"/>
                                      </p:to>
                                    </p:set>
                                    <p:animEffect transition="in" filter="fade">
                                      <p:cBhvr>
                                        <p:cTn id="20" dur="2000"/>
                                        <p:tgtEl>
                                          <p:spTgt spid="2662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animEffect transition="in" filter="fade">
                                      <p:cBhvr>
                                        <p:cTn id="23" dur="2000"/>
                                        <p:tgtEl>
                                          <p:spTgt spid="2662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627">
                                            <p:txEl>
                                              <p:pRg st="5" end="5"/>
                                            </p:txEl>
                                          </p:spTgt>
                                        </p:tgtEl>
                                        <p:attrNameLst>
                                          <p:attrName>style.visibility</p:attrName>
                                        </p:attrNameLst>
                                      </p:cBhvr>
                                      <p:to>
                                        <p:strVal val="visible"/>
                                      </p:to>
                                    </p:set>
                                    <p:animEffect transition="in" filter="fade">
                                      <p:cBhvr>
                                        <p:cTn id="26" dur="2000"/>
                                        <p:tgtEl>
                                          <p:spTgt spid="2662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627">
                                            <p:txEl>
                                              <p:pRg st="6" end="6"/>
                                            </p:txEl>
                                          </p:spTgt>
                                        </p:tgtEl>
                                        <p:attrNameLst>
                                          <p:attrName>style.visibility</p:attrName>
                                        </p:attrNameLst>
                                      </p:cBhvr>
                                      <p:to>
                                        <p:strVal val="visible"/>
                                      </p:to>
                                    </p:set>
                                    <p:animEffect transition="in" filter="fade">
                                      <p:cBhvr>
                                        <p:cTn id="29" dur="2000"/>
                                        <p:tgtEl>
                                          <p:spTgt spid="2662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627">
                                            <p:txEl>
                                              <p:pRg st="7" end="7"/>
                                            </p:txEl>
                                          </p:spTgt>
                                        </p:tgtEl>
                                        <p:attrNameLst>
                                          <p:attrName>style.visibility</p:attrName>
                                        </p:attrNameLst>
                                      </p:cBhvr>
                                      <p:to>
                                        <p:strVal val="visible"/>
                                      </p:to>
                                    </p:set>
                                    <p:animEffect transition="in" filter="fade">
                                      <p:cBhvr>
                                        <p:cTn id="34" dur="2000"/>
                                        <p:tgtEl>
                                          <p:spTgt spid="26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vert="horz" wrap="square" lIns="91440" tIns="45720" rIns="91440" bIns="45720" anchor="b" anchorCtr="0"/>
          <a:lstStyle/>
          <a:p>
            <a:r>
              <a:rPr lang="zh-CN" altLang="en-US" dirty="0"/>
              <a:t>你该怎么做</a:t>
            </a:r>
          </a:p>
        </p:txBody>
      </p:sp>
      <p:sp>
        <p:nvSpPr>
          <p:cNvPr id="27651" name="内容占位符 2"/>
          <p:cNvSpPr>
            <a:spLocks noGrp="1"/>
          </p:cNvSpPr>
          <p:nvPr>
            <p:ph idx="1"/>
          </p:nvPr>
        </p:nvSpPr>
        <p:spPr/>
        <p:txBody>
          <a:bodyPr vert="horz" wrap="square" lIns="91440" tIns="45720" rIns="91440" bIns="45720" anchor="t" anchorCtr="0"/>
          <a:lstStyle/>
          <a:p>
            <a:r>
              <a:rPr lang="en-US" altLang="zh-CN" dirty="0"/>
              <a:t>1. </a:t>
            </a:r>
            <a:r>
              <a:rPr lang="zh-CN" altLang="en-US" dirty="0"/>
              <a:t>学习、复习有关知识</a:t>
            </a:r>
            <a:endParaRPr lang="en-US" altLang="zh-CN" dirty="0"/>
          </a:p>
          <a:p>
            <a:r>
              <a:rPr lang="en-US" altLang="zh-CN" dirty="0"/>
              <a:t>2. </a:t>
            </a:r>
            <a:r>
              <a:rPr lang="zh-CN" altLang="en-US" dirty="0"/>
              <a:t>确定适合自己的难度</a:t>
            </a:r>
            <a:endParaRPr lang="en-US" altLang="zh-CN" dirty="0"/>
          </a:p>
          <a:p>
            <a:r>
              <a:rPr lang="en-US" altLang="zh-CN" dirty="0"/>
              <a:t>3. </a:t>
            </a:r>
            <a:r>
              <a:rPr lang="zh-CN" altLang="en-US" dirty="0"/>
              <a:t>跟上各阶段步骤，按时完成阶段作业</a:t>
            </a:r>
            <a:endParaRPr lang="en-US" altLang="zh-CN" dirty="0"/>
          </a:p>
          <a:p>
            <a:r>
              <a:rPr lang="en-US" altLang="zh-CN" dirty="0"/>
              <a:t>4. </a:t>
            </a:r>
            <a:r>
              <a:rPr lang="zh-CN" altLang="en-US" dirty="0"/>
              <a:t>及时做，自己做、坚持做</a:t>
            </a:r>
            <a:r>
              <a:rPr lang="en-US" altLang="zh-CN" dirty="0"/>
              <a:t> </a:t>
            </a:r>
          </a:p>
          <a:p>
            <a:r>
              <a:rPr lang="en-US" altLang="zh-CN" dirty="0"/>
              <a:t>5. </a:t>
            </a:r>
            <a:r>
              <a:rPr lang="zh-CN" altLang="en-US" dirty="0"/>
              <a:t>积极交流、沟通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fade">
                                      <p:cBhvr>
                                        <p:cTn id="7" dur="20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fade">
                                      <p:cBhvr>
                                        <p:cTn id="12" dur="2000"/>
                                        <p:tgtEl>
                                          <p:spTgt spid="27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Effect transition="in" filter="fade">
                                      <p:cBhvr>
                                        <p:cTn id="17" dur="2000"/>
                                        <p:tgtEl>
                                          <p:spTgt spid="27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651">
                                            <p:txEl>
                                              <p:pRg st="3" end="3"/>
                                            </p:txEl>
                                          </p:spTgt>
                                        </p:tgtEl>
                                        <p:attrNameLst>
                                          <p:attrName>style.visibility</p:attrName>
                                        </p:attrNameLst>
                                      </p:cBhvr>
                                      <p:to>
                                        <p:strVal val="visible"/>
                                      </p:to>
                                    </p:set>
                                    <p:animEffect transition="in" filter="fade">
                                      <p:cBhvr>
                                        <p:cTn id="22" dur="2000"/>
                                        <p:tgtEl>
                                          <p:spTgt spid="276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651">
                                            <p:txEl>
                                              <p:pRg st="4" end="4"/>
                                            </p:txEl>
                                          </p:spTgt>
                                        </p:tgtEl>
                                        <p:attrNameLst>
                                          <p:attrName>style.visibility</p:attrName>
                                        </p:attrNameLst>
                                      </p:cBhvr>
                                      <p:to>
                                        <p:strVal val="visible"/>
                                      </p:to>
                                    </p:set>
                                    <p:animEffect transition="in" filter="fade">
                                      <p:cBhvr>
                                        <p:cTn id="27" dur="2000"/>
                                        <p:tgtEl>
                                          <p:spTgt spid="276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vert="horz" wrap="square" lIns="91440" tIns="45720" rIns="91440" bIns="45720" anchor="b" anchorCtr="0"/>
          <a:lstStyle/>
          <a:p>
            <a:r>
              <a:rPr lang="zh-CN" altLang="en-US" dirty="0"/>
              <a:t>你能得到什么</a:t>
            </a:r>
          </a:p>
        </p:txBody>
      </p:sp>
      <p:sp>
        <p:nvSpPr>
          <p:cNvPr id="28675" name="矩形 3"/>
          <p:cNvSpPr/>
          <p:nvPr/>
        </p:nvSpPr>
        <p:spPr>
          <a:xfrm>
            <a:off x="684213" y="2133600"/>
            <a:ext cx="23749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1800" dirty="0"/>
              <a:t>编译原理本身没弄清</a:t>
            </a:r>
            <a:endParaRPr lang="en-US" altLang="zh-CN" sz="1800" dirty="0"/>
          </a:p>
        </p:txBody>
      </p:sp>
      <p:sp>
        <p:nvSpPr>
          <p:cNvPr id="28676" name="右箭头 4"/>
          <p:cNvSpPr/>
          <p:nvPr/>
        </p:nvSpPr>
        <p:spPr>
          <a:xfrm>
            <a:off x="3492500" y="1989138"/>
            <a:ext cx="792163" cy="3168650"/>
          </a:xfrm>
          <a:prstGeom prst="rightArrow">
            <a:avLst>
              <a:gd name="adj1" fmla="val 66796"/>
              <a:gd name="adj2" fmla="val 50000"/>
            </a:avLst>
          </a:prstGeom>
          <a:solidFill>
            <a:srgbClr val="99CCFF"/>
          </a:solidFill>
          <a:ln w="9525" cap="flat" cmpd="sng">
            <a:solidFill>
              <a:schemeClr val="tx1"/>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endParaRPr lang="en-US" altLang="zh-CN" sz="1800" dirty="0"/>
          </a:p>
          <a:p>
            <a:pPr marL="0" lvl="0" indent="0" algn="ctr" eaLnBrk="1" hangingPunct="1">
              <a:spcBef>
                <a:spcPct val="0"/>
              </a:spcBef>
              <a:buClrTx/>
              <a:buSzTx/>
              <a:buFontTx/>
              <a:buNone/>
            </a:pPr>
            <a:r>
              <a:rPr lang="zh-CN" altLang="en-US" sz="1800" dirty="0"/>
              <a:t>耐力</a:t>
            </a:r>
            <a:endParaRPr lang="en-US" altLang="zh-CN" sz="1800" dirty="0"/>
          </a:p>
          <a:p>
            <a:pPr marL="0" lvl="0" indent="0" algn="ctr" eaLnBrk="1" hangingPunct="1">
              <a:spcBef>
                <a:spcPct val="0"/>
              </a:spcBef>
              <a:buClrTx/>
              <a:buSzTx/>
              <a:buFontTx/>
              <a:buNone/>
            </a:pPr>
            <a:endParaRPr lang="en-US" altLang="zh-CN" sz="1800" dirty="0"/>
          </a:p>
          <a:p>
            <a:pPr marL="0" lvl="0" indent="0" algn="ctr" eaLnBrk="1" hangingPunct="1">
              <a:spcBef>
                <a:spcPct val="0"/>
              </a:spcBef>
              <a:buClrTx/>
              <a:buSzTx/>
              <a:buFontTx/>
              <a:buNone/>
            </a:pPr>
            <a:r>
              <a:rPr lang="zh-CN" altLang="en-US" sz="1800" dirty="0"/>
              <a:t>毅力</a:t>
            </a:r>
            <a:endParaRPr lang="en-US" altLang="zh-CN" sz="1800" dirty="0"/>
          </a:p>
          <a:p>
            <a:pPr marL="0" lvl="0" indent="0" algn="ctr" eaLnBrk="1" hangingPunct="1">
              <a:spcBef>
                <a:spcPct val="0"/>
              </a:spcBef>
              <a:buClrTx/>
              <a:buSzTx/>
              <a:buFontTx/>
              <a:buNone/>
            </a:pPr>
            <a:endParaRPr lang="en-US" altLang="zh-CN" sz="1800" dirty="0"/>
          </a:p>
          <a:p>
            <a:pPr marL="0" lvl="0" indent="0" algn="ctr" eaLnBrk="1" hangingPunct="1">
              <a:spcBef>
                <a:spcPct val="0"/>
              </a:spcBef>
              <a:buClrTx/>
              <a:buSzTx/>
              <a:buFontTx/>
              <a:buNone/>
            </a:pPr>
            <a:r>
              <a:rPr lang="zh-CN" altLang="en-US" sz="1800" dirty="0"/>
              <a:t>体力</a:t>
            </a:r>
            <a:endParaRPr lang="en-US" altLang="zh-CN" sz="1800" dirty="0"/>
          </a:p>
          <a:p>
            <a:pPr marL="0" lvl="0" indent="0" algn="ctr" eaLnBrk="1" hangingPunct="1">
              <a:spcBef>
                <a:spcPct val="0"/>
              </a:spcBef>
              <a:buClrTx/>
              <a:buSzTx/>
              <a:buFontTx/>
              <a:buNone/>
            </a:pPr>
            <a:endParaRPr lang="zh-CN" altLang="en-US" sz="1800" dirty="0"/>
          </a:p>
        </p:txBody>
      </p:sp>
      <p:sp>
        <p:nvSpPr>
          <p:cNvPr id="28677" name="TextBox 5"/>
          <p:cNvSpPr txBox="1"/>
          <p:nvPr/>
        </p:nvSpPr>
        <p:spPr>
          <a:xfrm>
            <a:off x="4500563" y="2060575"/>
            <a:ext cx="2954337"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1800" dirty="0"/>
              <a:t>巩固了编译原理各个知识点</a:t>
            </a:r>
            <a:endParaRPr lang="en-US" altLang="zh-CN" sz="1800" dirty="0"/>
          </a:p>
          <a:p>
            <a:pPr marL="0" lvl="0" indent="0" eaLnBrk="1" hangingPunct="1">
              <a:spcBef>
                <a:spcPct val="0"/>
              </a:spcBef>
              <a:buClrTx/>
              <a:buSzTx/>
              <a:buFontTx/>
              <a:buNone/>
            </a:pPr>
            <a:r>
              <a:rPr lang="zh-CN" altLang="en-US" sz="1800" dirty="0"/>
              <a:t>能够构造完整的编译器</a:t>
            </a:r>
          </a:p>
        </p:txBody>
      </p:sp>
      <p:sp>
        <p:nvSpPr>
          <p:cNvPr id="28678" name="矩形 6"/>
          <p:cNvSpPr/>
          <p:nvPr/>
        </p:nvSpPr>
        <p:spPr>
          <a:xfrm>
            <a:off x="684213" y="2924175"/>
            <a:ext cx="2808287" cy="369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1800" dirty="0"/>
              <a:t>需要综合运用多门课知识</a:t>
            </a:r>
            <a:endParaRPr lang="en-US" altLang="zh-CN" sz="1800" dirty="0"/>
          </a:p>
        </p:txBody>
      </p:sp>
      <p:sp>
        <p:nvSpPr>
          <p:cNvPr id="28679" name="TextBox 7"/>
          <p:cNvSpPr txBox="1"/>
          <p:nvPr/>
        </p:nvSpPr>
        <p:spPr>
          <a:xfrm>
            <a:off x="4500563" y="2852738"/>
            <a:ext cx="4570412" cy="646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1800" dirty="0"/>
              <a:t>复习了多门课知识</a:t>
            </a:r>
            <a:endParaRPr lang="en-US" altLang="zh-CN" sz="1800" dirty="0"/>
          </a:p>
          <a:p>
            <a:pPr marL="0" lvl="0" indent="0" eaLnBrk="1" hangingPunct="1">
              <a:spcBef>
                <a:spcPct val="0"/>
              </a:spcBef>
              <a:buClrTx/>
              <a:buSzTx/>
              <a:buFontTx/>
              <a:buNone/>
            </a:pPr>
            <a:r>
              <a:rPr lang="zh-CN" altLang="en-US" sz="1800" dirty="0"/>
              <a:t>学会了知识点在编译器及其构造中如何应用</a:t>
            </a:r>
          </a:p>
        </p:txBody>
      </p:sp>
      <p:sp>
        <p:nvSpPr>
          <p:cNvPr id="28680" name="TextBox 8"/>
          <p:cNvSpPr txBox="1"/>
          <p:nvPr/>
        </p:nvSpPr>
        <p:spPr>
          <a:xfrm>
            <a:off x="4500563" y="3716338"/>
            <a:ext cx="3878262" cy="646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1800" dirty="0"/>
              <a:t>积累了一定的编程经验</a:t>
            </a:r>
            <a:endParaRPr lang="en-US" altLang="zh-CN" sz="1800" dirty="0"/>
          </a:p>
          <a:p>
            <a:pPr marL="0" lvl="0" indent="0" eaLnBrk="1" hangingPunct="1">
              <a:spcBef>
                <a:spcPct val="0"/>
              </a:spcBef>
              <a:buClrTx/>
              <a:buSzTx/>
              <a:buFontTx/>
              <a:buNone/>
            </a:pPr>
            <a:r>
              <a:rPr lang="zh-CN" altLang="en-US" sz="1800" dirty="0"/>
              <a:t>开发了一个具有一定规模的完整系统</a:t>
            </a:r>
          </a:p>
        </p:txBody>
      </p:sp>
      <p:sp>
        <p:nvSpPr>
          <p:cNvPr id="28681" name="TextBox 9"/>
          <p:cNvSpPr txBox="1"/>
          <p:nvPr/>
        </p:nvSpPr>
        <p:spPr>
          <a:xfrm>
            <a:off x="4500563" y="4581525"/>
            <a:ext cx="4800600"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1800" dirty="0"/>
              <a:t>提高了独立解决问题的能力</a:t>
            </a:r>
            <a:endParaRPr lang="en-US" altLang="zh-CN" sz="1800" dirty="0"/>
          </a:p>
          <a:p>
            <a:pPr marL="0" lvl="0" indent="0" eaLnBrk="1" hangingPunct="1">
              <a:spcBef>
                <a:spcPct val="0"/>
              </a:spcBef>
              <a:buClrTx/>
              <a:buSzTx/>
              <a:buFontTx/>
              <a:buNone/>
            </a:pPr>
            <a:r>
              <a:rPr lang="zh-CN" altLang="en-US" sz="1800" dirty="0"/>
              <a:t>遇到问题能设法解决，激发创造性、探索能力</a:t>
            </a:r>
          </a:p>
        </p:txBody>
      </p:sp>
      <p:sp>
        <p:nvSpPr>
          <p:cNvPr id="28682" name="矩形 10"/>
          <p:cNvSpPr/>
          <p:nvPr/>
        </p:nvSpPr>
        <p:spPr>
          <a:xfrm>
            <a:off x="684213" y="3789363"/>
            <a:ext cx="23749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1800" dirty="0"/>
              <a:t>编程经验不足</a:t>
            </a:r>
            <a:endParaRPr lang="en-US" altLang="zh-CN" sz="1800" dirty="0"/>
          </a:p>
        </p:txBody>
      </p:sp>
      <p:sp>
        <p:nvSpPr>
          <p:cNvPr id="28683" name="矩形 11"/>
          <p:cNvSpPr/>
          <p:nvPr/>
        </p:nvSpPr>
        <p:spPr>
          <a:xfrm>
            <a:off x="684213" y="4508500"/>
            <a:ext cx="20304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1800" dirty="0"/>
              <a:t>需要自己独立完成</a:t>
            </a:r>
          </a:p>
        </p:txBody>
      </p:sp>
      <p:sp>
        <p:nvSpPr>
          <p:cNvPr id="28684" name="TextBox 12"/>
          <p:cNvSpPr txBox="1"/>
          <p:nvPr/>
        </p:nvSpPr>
        <p:spPr>
          <a:xfrm>
            <a:off x="4543425" y="5445125"/>
            <a:ext cx="11080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zh-CN" altLang="en-US" sz="1800" dirty="0"/>
              <a:t>时间管理</a:t>
            </a:r>
          </a:p>
        </p:txBody>
      </p:sp>
      <p:sp>
        <p:nvSpPr>
          <p:cNvPr id="28685" name="TextBox 13"/>
          <p:cNvSpPr txBox="1"/>
          <p:nvPr/>
        </p:nvSpPr>
        <p:spPr>
          <a:xfrm>
            <a:off x="4656138" y="6021388"/>
            <a:ext cx="56356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eaLnBrk="1" hangingPunct="1">
              <a:spcBef>
                <a:spcPct val="0"/>
              </a:spcBef>
              <a:buClrTx/>
              <a:buSzTx/>
              <a:buFontTx/>
              <a:buNone/>
            </a:pPr>
            <a:r>
              <a:rPr lang="en-US" altLang="zh-CN" sz="1800" dirty="0"/>
              <a:t>……</a:t>
            </a:r>
            <a:endParaRPr lang="zh-CN" altLang="en-US" sz="1800" dirty="0"/>
          </a:p>
        </p:txBody>
      </p:sp>
      <p:sp>
        <p:nvSpPr>
          <p:cNvPr id="3" name="爆炸形: 8 pt  2"/>
          <p:cNvSpPr/>
          <p:nvPr/>
        </p:nvSpPr>
        <p:spPr>
          <a:xfrm>
            <a:off x="4498975" y="366713"/>
            <a:ext cx="4665663" cy="1584325"/>
          </a:xfrm>
          <a:prstGeom prst="irregularSeal1">
            <a:avLst/>
          </a:prstGeom>
          <a:solidFill>
            <a:srgbClr val="99CCFF"/>
          </a:solidFill>
          <a:ln w="9525" cap="flat" cmpd="sng">
            <a:solidFill>
              <a:schemeClr val="tx1"/>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endParaRPr lang="en-US" altLang="zh-CN" sz="1800" dirty="0"/>
          </a:p>
          <a:p>
            <a:pPr marL="0" lvl="0" indent="0" algn="ctr" eaLnBrk="1" hangingPunct="1">
              <a:spcBef>
                <a:spcPct val="0"/>
              </a:spcBef>
              <a:buClrTx/>
              <a:buSzTx/>
              <a:buFontTx/>
              <a:buNone/>
            </a:pPr>
            <a:r>
              <a:rPr lang="zh-CN" altLang="en-US" sz="1800" dirty="0"/>
              <a:t>自己动手做了才会有收获</a:t>
            </a:r>
            <a:endParaRPr lang="en-US" altLang="zh-CN" sz="1800" dirty="0"/>
          </a:p>
          <a:p>
            <a:pPr marL="0" lvl="0" indent="0" algn="ctr" eaLnBrk="1" hangingPunct="1">
              <a:spcBef>
                <a:spcPct val="0"/>
              </a:spcBef>
              <a:buClrTx/>
              <a:buSzTx/>
              <a:buFontTx/>
              <a:buNone/>
            </a:pPr>
            <a:r>
              <a:rPr lang="zh-CN" altLang="en-US" sz="1800" dirty="0"/>
              <a:t>自己动手做了一定有收获</a:t>
            </a:r>
            <a:endParaRPr lang="en-US" altLang="zh-CN" sz="1800" dirty="0"/>
          </a:p>
          <a:p>
            <a:pPr marL="0" lvl="0" indent="0" algn="ctr" eaLnBrk="1" hangingPunct="1">
              <a:spcBef>
                <a:spcPct val="0"/>
              </a:spcBef>
              <a:buClrTx/>
              <a:buSzTx/>
              <a:buFontTx/>
              <a:buNone/>
            </a:pPr>
            <a:endParaRPr lang="zh-CN" altLang="en-US" sz="1800" dirty="0"/>
          </a:p>
        </p:txBody>
      </p:sp>
      <p:sp>
        <p:nvSpPr>
          <p:cNvPr id="4" name="爆炸形: 8 pt  2"/>
          <p:cNvSpPr/>
          <p:nvPr/>
        </p:nvSpPr>
        <p:spPr>
          <a:xfrm>
            <a:off x="35560" y="5156518"/>
            <a:ext cx="4665663" cy="1584325"/>
          </a:xfrm>
          <a:prstGeom prst="irregularSeal1">
            <a:avLst/>
          </a:prstGeom>
          <a:solidFill>
            <a:srgbClr val="99CCFF"/>
          </a:solidFill>
          <a:ln w="9525" cap="flat" cmpd="sng">
            <a:solidFill>
              <a:schemeClr val="tx1"/>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endParaRPr lang="en-US" altLang="zh-CN" sz="1800" dirty="0"/>
          </a:p>
          <a:p>
            <a:pPr marL="0" lvl="0" indent="0" algn="ctr" eaLnBrk="1" hangingPunct="1">
              <a:spcBef>
                <a:spcPct val="0"/>
              </a:spcBef>
              <a:buClrTx/>
              <a:buSzTx/>
              <a:buFontTx/>
              <a:buNone/>
            </a:pPr>
            <a:r>
              <a:rPr lang="zh-CN" sz="1800" b="1">
                <a:solidFill>
                  <a:srgbClr val="333333"/>
                </a:solidFill>
                <a:ea typeface="等线" panose="02010600030101010101" pitchFamily="2" charset="-122"/>
                <a:sym typeface="+mn-ea"/>
              </a:rPr>
              <a:t>想，都是问题，做，才是答案</a:t>
            </a:r>
            <a:endParaRPr lang="en-US" altLang="zh-CN" sz="1800" dirty="0"/>
          </a:p>
          <a:p>
            <a:pPr marL="0" lvl="0" indent="0" algn="ctr" eaLnBrk="1" hangingPunct="1">
              <a:spcBef>
                <a:spcPct val="0"/>
              </a:spcBef>
              <a:buClrTx/>
              <a:buSzTx/>
              <a:buFontTx/>
              <a:buNone/>
            </a:pPr>
            <a:endParaRPr lang="zh-CN" altLang="en-US" sz="1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6">
                                            <p:bg/>
                                          </p:spTgt>
                                        </p:tgtEl>
                                        <p:attrNameLst>
                                          <p:attrName>style.visibility</p:attrName>
                                        </p:attrNameLst>
                                      </p:cBhvr>
                                      <p:to>
                                        <p:strVal val="visible"/>
                                      </p:to>
                                    </p:set>
                                    <p:animEffect transition="in" filter="wipe(left)">
                                      <p:cBhvr>
                                        <p:cTn id="7" dur="500"/>
                                        <p:tgtEl>
                                          <p:spTgt spid="2867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676">
                                            <p:txEl>
                                              <p:pRg st="1" end="1"/>
                                            </p:txEl>
                                          </p:spTgt>
                                        </p:tgtEl>
                                        <p:attrNameLst>
                                          <p:attrName>style.visibility</p:attrName>
                                        </p:attrNameLst>
                                      </p:cBhvr>
                                      <p:to>
                                        <p:strVal val="visible"/>
                                      </p:to>
                                    </p:set>
                                    <p:animEffect transition="in" filter="wipe(left)">
                                      <p:cBhvr>
                                        <p:cTn id="10" dur="500"/>
                                        <p:tgtEl>
                                          <p:spTgt spid="28676">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676">
                                            <p:txEl>
                                              <p:pRg st="3" end="3"/>
                                            </p:txEl>
                                          </p:spTgt>
                                        </p:tgtEl>
                                        <p:attrNameLst>
                                          <p:attrName>style.visibility</p:attrName>
                                        </p:attrNameLst>
                                      </p:cBhvr>
                                      <p:to>
                                        <p:strVal val="visible"/>
                                      </p:to>
                                    </p:set>
                                    <p:animEffect transition="in" filter="wipe(left)">
                                      <p:cBhvr>
                                        <p:cTn id="13" dur="500"/>
                                        <p:tgtEl>
                                          <p:spTgt spid="28676">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8676">
                                            <p:txEl>
                                              <p:pRg st="5" end="5"/>
                                            </p:txEl>
                                          </p:spTgt>
                                        </p:tgtEl>
                                        <p:attrNameLst>
                                          <p:attrName>style.visibility</p:attrName>
                                        </p:attrNameLst>
                                      </p:cBhvr>
                                      <p:to>
                                        <p:strVal val="visible"/>
                                      </p:to>
                                    </p:set>
                                    <p:animEffect transition="in" filter="wipe(left)">
                                      <p:cBhvr>
                                        <p:cTn id="16" dur="500"/>
                                        <p:tgtEl>
                                          <p:spTgt spid="28676">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8675">
                                            <p:txEl>
                                              <p:pRg st="0" end="0"/>
                                            </p:txEl>
                                          </p:spTgt>
                                        </p:tgtEl>
                                        <p:attrNameLst>
                                          <p:attrName>style.visibility</p:attrName>
                                        </p:attrNameLst>
                                      </p:cBhvr>
                                      <p:to>
                                        <p:strVal val="visible"/>
                                      </p:to>
                                    </p:set>
                                    <p:animEffect transition="in" filter="wipe(left)">
                                      <p:cBhvr>
                                        <p:cTn id="21" dur="500"/>
                                        <p:tgtEl>
                                          <p:spTgt spid="2867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8677"/>
                                        </p:tgtEl>
                                        <p:attrNameLst>
                                          <p:attrName>style.visibility</p:attrName>
                                        </p:attrNameLst>
                                      </p:cBhvr>
                                      <p:to>
                                        <p:strVal val="visible"/>
                                      </p:to>
                                    </p:set>
                                    <p:animEffect transition="in" filter="wipe(left)">
                                      <p:cBhvr>
                                        <p:cTn id="26" dur="500"/>
                                        <p:tgtEl>
                                          <p:spTgt spid="2867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8678"/>
                                        </p:tgtEl>
                                        <p:attrNameLst>
                                          <p:attrName>style.visibility</p:attrName>
                                        </p:attrNameLst>
                                      </p:cBhvr>
                                      <p:to>
                                        <p:strVal val="visible"/>
                                      </p:to>
                                    </p:set>
                                    <p:animEffect transition="in" filter="wipe(left)">
                                      <p:cBhvr>
                                        <p:cTn id="31" dur="500"/>
                                        <p:tgtEl>
                                          <p:spTgt spid="2867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8679"/>
                                        </p:tgtEl>
                                        <p:attrNameLst>
                                          <p:attrName>style.visibility</p:attrName>
                                        </p:attrNameLst>
                                      </p:cBhvr>
                                      <p:to>
                                        <p:strVal val="visible"/>
                                      </p:to>
                                    </p:set>
                                    <p:animEffect transition="in" filter="wipe(left)">
                                      <p:cBhvr>
                                        <p:cTn id="36" dur="500"/>
                                        <p:tgtEl>
                                          <p:spTgt spid="286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8682"/>
                                        </p:tgtEl>
                                        <p:attrNameLst>
                                          <p:attrName>style.visibility</p:attrName>
                                        </p:attrNameLst>
                                      </p:cBhvr>
                                      <p:to>
                                        <p:strVal val="visible"/>
                                      </p:to>
                                    </p:set>
                                    <p:animEffect transition="in" filter="wipe(left)">
                                      <p:cBhvr>
                                        <p:cTn id="41" dur="500"/>
                                        <p:tgtEl>
                                          <p:spTgt spid="2868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8680"/>
                                        </p:tgtEl>
                                        <p:attrNameLst>
                                          <p:attrName>style.visibility</p:attrName>
                                        </p:attrNameLst>
                                      </p:cBhvr>
                                      <p:to>
                                        <p:strVal val="visible"/>
                                      </p:to>
                                    </p:set>
                                    <p:animEffect transition="in" filter="wipe(left)">
                                      <p:cBhvr>
                                        <p:cTn id="46" dur="500"/>
                                        <p:tgtEl>
                                          <p:spTgt spid="2868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8683"/>
                                        </p:tgtEl>
                                        <p:attrNameLst>
                                          <p:attrName>style.visibility</p:attrName>
                                        </p:attrNameLst>
                                      </p:cBhvr>
                                      <p:to>
                                        <p:strVal val="visible"/>
                                      </p:to>
                                    </p:set>
                                    <p:animEffect transition="in" filter="wipe(down)">
                                      <p:cBhvr>
                                        <p:cTn id="51" dur="500"/>
                                        <p:tgtEl>
                                          <p:spTgt spid="2868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8681"/>
                                        </p:tgtEl>
                                        <p:attrNameLst>
                                          <p:attrName>style.visibility</p:attrName>
                                        </p:attrNameLst>
                                      </p:cBhvr>
                                      <p:to>
                                        <p:strVal val="visible"/>
                                      </p:to>
                                    </p:set>
                                    <p:animEffect transition="in" filter="wipe(left)">
                                      <p:cBhvr>
                                        <p:cTn id="56" dur="500"/>
                                        <p:tgtEl>
                                          <p:spTgt spid="2868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8684"/>
                                        </p:tgtEl>
                                        <p:attrNameLst>
                                          <p:attrName>style.visibility</p:attrName>
                                        </p:attrNameLst>
                                      </p:cBhvr>
                                      <p:to>
                                        <p:strVal val="visible"/>
                                      </p:to>
                                    </p:set>
                                    <p:animEffect transition="in" filter="wipe(left)">
                                      <p:cBhvr>
                                        <p:cTn id="61" dur="500"/>
                                        <p:tgtEl>
                                          <p:spTgt spid="2868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8685"/>
                                        </p:tgtEl>
                                        <p:attrNameLst>
                                          <p:attrName>style.visibility</p:attrName>
                                        </p:attrNameLst>
                                      </p:cBhvr>
                                      <p:to>
                                        <p:strVal val="visible"/>
                                      </p:to>
                                    </p:set>
                                    <p:animEffect transition="in" filter="wipe(left)">
                                      <p:cBhvr>
                                        <p:cTn id="66" dur="500"/>
                                        <p:tgtEl>
                                          <p:spTgt spid="28685"/>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ppt_x"/>
                                          </p:val>
                                        </p:tav>
                                        <p:tav tm="100000">
                                          <p:val>
                                            <p:strVal val="#ppt_x"/>
                                          </p:val>
                                        </p:tav>
                                      </p:tavLst>
                                    </p:anim>
                                    <p:anim calcmode="lin" valueType="num">
                                      <p:cBhvr additive="base">
                                        <p:cTn id="7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allAtOnce"/>
      <p:bldP spid="28676" grpId="0" build="allAtOnce" animBg="1"/>
      <p:bldP spid="28677" grpId="0"/>
      <p:bldP spid="28678" grpId="0"/>
      <p:bldP spid="28679" grpId="0"/>
      <p:bldP spid="28680" grpId="0"/>
      <p:bldP spid="28681" grpId="0"/>
      <p:bldP spid="28682" grpId="0"/>
      <p:bldP spid="28683" grpId="0"/>
      <p:bldP spid="28684" grpId="0"/>
      <p:bldP spid="28685" grpId="0"/>
      <p:bldP spid="3" grpId="0" animBg="1"/>
      <p:bldP spid="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vert="horz" wrap="square" lIns="91440" tIns="45720" rIns="91440" bIns="45720" anchor="b" anchorCtr="0"/>
          <a:lstStyle/>
          <a:p>
            <a:r>
              <a:rPr lang="zh-CN" altLang="en-US" dirty="0"/>
              <a:t>特别提醒</a:t>
            </a:r>
          </a:p>
        </p:txBody>
      </p:sp>
      <p:sp>
        <p:nvSpPr>
          <p:cNvPr id="53251" name="内容占位符 2"/>
          <p:cNvSpPr>
            <a:spLocks noGrp="1"/>
          </p:cNvSpPr>
          <p:nvPr>
            <p:ph idx="1"/>
          </p:nvPr>
        </p:nvSpPr>
        <p:spPr>
          <a:xfrm>
            <a:off x="1182688" y="1844675"/>
            <a:ext cx="7961312" cy="4579938"/>
          </a:xfrm>
        </p:spPr>
        <p:txBody>
          <a:bodyPr vert="horz" wrap="square" lIns="91440" tIns="45720" rIns="91440" bIns="45720" anchor="t" anchorCtr="0"/>
          <a:lstStyle/>
          <a:p>
            <a:r>
              <a:rPr lang="en-US" altLang="zh-CN" sz="2800" dirty="0"/>
              <a:t>1. </a:t>
            </a:r>
            <a:r>
              <a:rPr lang="zh-CN" altLang="en-US" sz="2800" dirty="0"/>
              <a:t>选定题目，坚持到底，慎重换题</a:t>
            </a:r>
            <a:endParaRPr lang="en-US" altLang="zh-CN" sz="2800" dirty="0"/>
          </a:p>
          <a:p>
            <a:r>
              <a:rPr lang="en-US" altLang="zh-CN" sz="2800" dirty="0"/>
              <a:t>2. </a:t>
            </a:r>
            <a:r>
              <a:rPr lang="zh-CN" altLang="en-US" sz="2800" dirty="0"/>
              <a:t>了解各项要求，紧跟阶段步骤</a:t>
            </a:r>
            <a:endParaRPr lang="en-US" altLang="zh-CN" sz="2800" dirty="0"/>
          </a:p>
          <a:p>
            <a:r>
              <a:rPr lang="en-US" altLang="zh-CN" sz="2800" dirty="0"/>
              <a:t>3. </a:t>
            </a:r>
            <a:r>
              <a:rPr lang="zh-CN" altLang="en-US" sz="2800" dirty="0"/>
              <a:t>有疑问，及时沟通，设法解决</a:t>
            </a:r>
            <a:endParaRPr lang="en-US" altLang="zh-CN" sz="2800" dirty="0"/>
          </a:p>
          <a:p>
            <a:r>
              <a:rPr lang="en-US" altLang="zh-CN" sz="2800" dirty="0"/>
              <a:t>4. </a:t>
            </a:r>
            <a:r>
              <a:rPr lang="zh-CN" altLang="en-US" sz="2800" dirty="0"/>
              <a:t>相信自己，展示实力</a:t>
            </a:r>
            <a:endParaRPr lang="en-US" altLang="zh-CN" sz="2800" dirty="0"/>
          </a:p>
          <a:p>
            <a:r>
              <a:rPr lang="en-US" altLang="zh-CN" sz="2800" dirty="0"/>
              <a:t>5. </a:t>
            </a:r>
            <a:r>
              <a:rPr lang="zh-CN" altLang="en-US" sz="2800" dirty="0"/>
              <a:t>立足于自己思考，不要依赖于参考文档</a:t>
            </a:r>
            <a:endParaRPr lang="en-US" altLang="zh-CN" sz="2800" dirty="0"/>
          </a:p>
          <a:p>
            <a:r>
              <a:rPr lang="en-US" altLang="zh-CN" sz="2800" dirty="0"/>
              <a:t>6. </a:t>
            </a:r>
            <a:r>
              <a:rPr lang="zh-CN" altLang="en-US" sz="2800" dirty="0"/>
              <a:t>成绩公布前，务必自留作业备份</a:t>
            </a:r>
            <a:endParaRPr lang="en-US" altLang="zh-CN" sz="2800" dirty="0"/>
          </a:p>
          <a:p>
            <a:r>
              <a:rPr lang="en-US" altLang="zh-CN" sz="2800" dirty="0"/>
              <a:t>7. </a:t>
            </a:r>
            <a:r>
              <a:rPr lang="zh-CN" altLang="en-US" sz="2800" dirty="0"/>
              <a:t>确认选课（教务系统、教学平台）</a:t>
            </a:r>
            <a:endParaRPr lang="en-US" altLang="zh-CN" sz="2800" dirty="0"/>
          </a:p>
          <a:p>
            <a:r>
              <a:rPr lang="en-US" altLang="zh-CN" sz="2800" dirty="0"/>
              <a:t>8. </a:t>
            </a:r>
            <a:r>
              <a:rPr lang="zh-CN" altLang="en-US" sz="2800" dirty="0"/>
              <a:t>期中考试前需要到各处的机房至少各上机一次，确保代码能在各个机房环境下运行、调试</a:t>
            </a:r>
            <a:endParaRPr lang="en-US" altLang="zh-CN" sz="2800" dirty="0"/>
          </a:p>
          <a:p>
            <a:endParaRPr lang="en-US" altLang="zh-CN" dirty="0"/>
          </a:p>
          <a:p>
            <a:pPr>
              <a:buNone/>
            </a:pP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vert="horz" wrap="square" lIns="91440" tIns="45720" rIns="91440" bIns="45720" anchor="b" anchorCtr="0"/>
          <a:lstStyle/>
          <a:p>
            <a:r>
              <a:rPr lang="zh-CN" altLang="en-US" dirty="0"/>
              <a:t>特别提醒</a:t>
            </a:r>
          </a:p>
        </p:txBody>
      </p:sp>
      <p:sp>
        <p:nvSpPr>
          <p:cNvPr id="45059" name="内容占位符 2"/>
          <p:cNvSpPr>
            <a:spLocks noGrp="1" noChangeArrowheads="1"/>
          </p:cNvSpPr>
          <p:nvPr>
            <p:ph idx="1"/>
          </p:nvPr>
        </p:nvSpPr>
        <p:spPr>
          <a:xfrm>
            <a:off x="1182688" y="1844675"/>
            <a:ext cx="7961313" cy="45799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独立完成！！！</a:t>
            </a:r>
            <a:endParaRPr kumimoji="0" lang="en-US" altLang="zh-CN" sz="3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测试程序</a:t>
            </a:r>
            <a:endPar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代码</a:t>
            </a:r>
            <a:endPar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rPr>
              <a:t>文档</a:t>
            </a:r>
            <a:endPar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endParaRPr>
          </a:p>
          <a:p>
            <a:pPr marL="514350" marR="0" lvl="0" indent="-4572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0" cap="none" spc="0" normalizeH="0" baseline="0" noProof="0" dirty="0">
                <a:ln>
                  <a:noFill/>
                </a:ln>
                <a:solidFill>
                  <a:srgbClr val="C00000"/>
                </a:solidFill>
                <a:effectLst/>
                <a:uLnTx/>
                <a:uFillTx/>
                <a:latin typeface="Tahoma" panose="020B0604030504040204" pitchFamily="34" charset="0"/>
                <a:ea typeface="宋体" panose="02010600030101010101" pitchFamily="2" charset="-122"/>
                <a:cs typeface="+mn-cs"/>
              </a:rPr>
              <a:t>不能用提交作业代替全面测试</a:t>
            </a:r>
            <a:endParaRPr kumimoji="0" lang="en-US" altLang="zh-CN" sz="3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514350" marR="0" lvl="0" indent="-4572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3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rPr>
              <a:t>误操作需自负后果</a:t>
            </a:r>
            <a:endParaRPr kumimoji="0" lang="en-US" altLang="zh-CN" sz="3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20000"/>
              </a:spcBef>
              <a:spcAft>
                <a:spcPct val="0"/>
              </a:spcAft>
              <a:buClr>
                <a:schemeClr val="hlink"/>
              </a:buClr>
              <a:buSzPct val="55000"/>
              <a:buFont typeface="Wingdings" panose="05000000000000000000" pitchFamily="2" charset="2"/>
              <a:buNone/>
              <a:defRPr/>
            </a:pPr>
            <a:endParaRPr kumimoji="0" lang="en-US" altLang="zh-CN" sz="28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endParaRPr>
          </a:p>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dirty="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3"/>
          <p:cNvSpPr/>
          <p:nvPr/>
        </p:nvSpPr>
        <p:spPr>
          <a:xfrm>
            <a:off x="1476375" y="1989138"/>
            <a:ext cx="6624638" cy="3416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spcBef>
                <a:spcPct val="0"/>
              </a:spcBef>
              <a:buClr>
                <a:srgbClr val="0070C0"/>
              </a:buClr>
              <a:buSzTx/>
            </a:pPr>
            <a:r>
              <a:rPr lang="zh-CN" altLang="en-US" sz="2400" dirty="0"/>
              <a:t>  进入教学实验室上课的学生，须进行身份查验（一卡通）和体温检测，非上课班级学生，不得进入实验室。上课过程中，一旦发现学生体温≥</a:t>
            </a:r>
            <a:r>
              <a:rPr lang="en-US" altLang="zh-CN" sz="2400" dirty="0"/>
              <a:t>37.3</a:t>
            </a:r>
            <a:r>
              <a:rPr lang="zh-CN" altLang="en-US" sz="2400" dirty="0"/>
              <a:t>度或出现其他可疑症状（如精神萎靡、咳嗽等），则学生本人或其同学必须立刻上报辅导员，并按照学校规定的“学生发热处理流程”进行及时处理。</a:t>
            </a:r>
            <a:endParaRPr lang="en-US" altLang="zh-CN" sz="2400" dirty="0"/>
          </a:p>
          <a:p>
            <a:pPr marL="0" lvl="0" indent="0">
              <a:spcBef>
                <a:spcPct val="0"/>
              </a:spcBef>
              <a:buClr>
                <a:srgbClr val="0070C0"/>
              </a:buClr>
              <a:buSzTx/>
            </a:pPr>
            <a:r>
              <a:rPr lang="en-US" altLang="zh-CN" sz="2400" dirty="0"/>
              <a:t>  </a:t>
            </a:r>
            <a:r>
              <a:rPr lang="zh-CN" altLang="en-US" sz="2400" dirty="0"/>
              <a:t>学生就座间距须满足疫情防控要求，佩戴口罩。</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a:xfrm>
            <a:off x="1350963" y="214313"/>
            <a:ext cx="6605587" cy="1462087"/>
          </a:xfrm>
        </p:spPr>
        <p:txBody>
          <a:bodyPr vert="horz" wrap="square" lIns="91440" tIns="45720" rIns="91440" bIns="45720" anchor="b" anchorCtr="0"/>
          <a:lstStyle/>
          <a:p>
            <a:pPr eaLnBrk="1" hangingPunct="1"/>
            <a:r>
              <a:rPr lang="zh-CN" altLang="en-US" dirty="0"/>
              <a:t>参考资料</a:t>
            </a:r>
          </a:p>
        </p:txBody>
      </p:sp>
      <p:sp>
        <p:nvSpPr>
          <p:cNvPr id="56323" name="Rectangle 3"/>
          <p:cNvSpPr>
            <a:spLocks noGrp="1"/>
          </p:cNvSpPr>
          <p:nvPr>
            <p:ph type="body" idx="4294967295"/>
          </p:nvPr>
        </p:nvSpPr>
        <p:spPr>
          <a:xfrm>
            <a:off x="1071563" y="2017713"/>
            <a:ext cx="8072437" cy="4114800"/>
          </a:xfrm>
        </p:spPr>
        <p:txBody>
          <a:bodyPr vert="horz" wrap="square" lIns="91440" tIns="45720" rIns="91440" bIns="45720" anchor="t" anchorCtr="0"/>
          <a:lstStyle/>
          <a:p>
            <a:pPr eaLnBrk="1" hangingPunct="1">
              <a:lnSpc>
                <a:spcPct val="80000"/>
              </a:lnSpc>
            </a:pPr>
            <a:r>
              <a:rPr lang="en-US" altLang="zh-CN" sz="2800" dirty="0"/>
              <a:t>《</a:t>
            </a:r>
            <a:r>
              <a:rPr lang="zh-CN" altLang="en-US" sz="2800" dirty="0"/>
              <a:t>编译技术</a:t>
            </a:r>
            <a:r>
              <a:rPr lang="en-US" altLang="zh-CN" sz="2800" dirty="0"/>
              <a:t>》</a:t>
            </a:r>
            <a:r>
              <a:rPr lang="zh-CN" altLang="en-US" sz="2800" dirty="0"/>
              <a:t>第</a:t>
            </a:r>
            <a:r>
              <a:rPr lang="en-US" altLang="zh-CN" sz="2800" dirty="0"/>
              <a:t>17</a:t>
            </a:r>
            <a:r>
              <a:rPr lang="zh-CN" altLang="en-US" sz="2800" dirty="0"/>
              <a:t>章 第</a:t>
            </a:r>
            <a:r>
              <a:rPr lang="en-US" altLang="zh-CN" sz="2800" dirty="0"/>
              <a:t>18</a:t>
            </a:r>
            <a:r>
              <a:rPr lang="zh-CN" altLang="en-US" sz="2800" dirty="0"/>
              <a:t>章及</a:t>
            </a:r>
            <a:r>
              <a:rPr lang="en-US" altLang="zh-CN" sz="2800" dirty="0"/>
              <a:t>PL/0</a:t>
            </a:r>
            <a:r>
              <a:rPr lang="zh-CN" altLang="en-US" sz="2800" dirty="0"/>
              <a:t>、</a:t>
            </a:r>
            <a:r>
              <a:rPr lang="en-US" altLang="zh-CN" sz="2800" dirty="0"/>
              <a:t>Pascal-s</a:t>
            </a:r>
            <a:r>
              <a:rPr lang="zh-CN" altLang="en-US" sz="2800" dirty="0"/>
              <a:t>编译器源代码</a:t>
            </a:r>
            <a:r>
              <a:rPr lang="en-US" altLang="zh-CN" sz="2800" dirty="0"/>
              <a:t> </a:t>
            </a:r>
          </a:p>
          <a:p>
            <a:pPr eaLnBrk="1" hangingPunct="1">
              <a:lnSpc>
                <a:spcPct val="80000"/>
              </a:lnSpc>
            </a:pPr>
            <a:r>
              <a:rPr lang="zh-CN" altLang="en-US" sz="2800" dirty="0"/>
              <a:t>参考书</a:t>
            </a:r>
          </a:p>
          <a:p>
            <a:pPr lvl="1" eaLnBrk="1" hangingPunct="1">
              <a:lnSpc>
                <a:spcPct val="80000"/>
              </a:lnSpc>
            </a:pPr>
            <a:r>
              <a:rPr lang="en-US" altLang="zh-CN" sz="2200" dirty="0"/>
              <a:t>Compilers: Principles, Techniques, and Tools. By Alfred V. AHO, Ravi SETHI and Jeffrey D. ULLMAN</a:t>
            </a:r>
          </a:p>
          <a:p>
            <a:pPr lvl="1" eaLnBrk="1" hangingPunct="1">
              <a:lnSpc>
                <a:spcPct val="80000"/>
              </a:lnSpc>
            </a:pPr>
            <a:r>
              <a:rPr lang="zh-CN" altLang="en-US" sz="2200" dirty="0"/>
              <a:t>中文版：编译原理，李建中，姜守旭译，机械工业出版社</a:t>
            </a:r>
            <a:endParaRPr lang="en-US" altLang="zh-CN" sz="2200" dirty="0"/>
          </a:p>
          <a:p>
            <a:pPr lvl="1" eaLnBrk="1" hangingPunct="1">
              <a:lnSpc>
                <a:spcPct val="80000"/>
              </a:lnSpc>
              <a:buNone/>
            </a:pPr>
            <a:r>
              <a:rPr lang="en-US" altLang="zh-CN" sz="2200" dirty="0"/>
              <a:t>                 </a:t>
            </a:r>
            <a:r>
              <a:rPr lang="zh-CN" altLang="en-US" sz="2200" dirty="0"/>
              <a:t>编译原理，赵建华，郑滔，戴新宇译</a:t>
            </a:r>
          </a:p>
          <a:p>
            <a:pPr lvl="1" eaLnBrk="1" hangingPunct="1">
              <a:lnSpc>
                <a:spcPct val="80000"/>
              </a:lnSpc>
            </a:pPr>
            <a:r>
              <a:rPr lang="en-US" altLang="zh-CN" sz="2200" dirty="0"/>
              <a:t>Advanced Compiler Design and Implementation. By Steven S. Muchnick.</a:t>
            </a:r>
          </a:p>
          <a:p>
            <a:pPr lvl="1" eaLnBrk="1" hangingPunct="1">
              <a:lnSpc>
                <a:spcPct val="80000"/>
              </a:lnSpc>
            </a:pPr>
            <a:r>
              <a:rPr lang="zh-CN" altLang="en-US" sz="2200" dirty="0"/>
              <a:t>中文版：高级编译器设计与实现，赵克佳，沈志宇译，机械工业出版社</a:t>
            </a:r>
            <a:endParaRPr lang="zh-CN" altLang="en-US" sz="2400" dirty="0"/>
          </a:p>
          <a:p>
            <a:pPr eaLnBrk="1" hangingPunct="1">
              <a:lnSpc>
                <a:spcPct val="80000"/>
              </a:lnSpc>
            </a:pPr>
            <a:endParaRPr lang="en-US" altLang="zh-CN"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矩形 2"/>
          <p:cNvSpPr>
            <a:spLocks noChangeArrowheads="1"/>
          </p:cNvSpPr>
          <p:nvPr/>
        </p:nvSpPr>
        <p:spPr bwMode="auto">
          <a:xfrm>
            <a:off x="683895" y="332740"/>
            <a:ext cx="7494270" cy="4523105"/>
          </a:xfrm>
          <a:prstGeom prst="rect">
            <a:avLst/>
          </a:prstGeom>
          <a:gradFill>
            <a:gsLst>
              <a:gs pos="0">
                <a:schemeClr val="accent2">
                  <a:lumMod val="20000"/>
                  <a:lumOff val="80000"/>
                </a:schemeClr>
              </a:gs>
              <a:gs pos="100000">
                <a:schemeClr val="bg1"/>
              </a:gs>
            </a:gsLst>
            <a:lin ang="13200000" scaled="0"/>
          </a:gradFill>
          <a:ln>
            <a:gradFill>
              <a:gsLst>
                <a:gs pos="0">
                  <a:srgbClr val="0070C0"/>
                </a:gs>
                <a:gs pos="100000">
                  <a:schemeClr val="bg1"/>
                </a:gs>
              </a:gsLst>
              <a:lin ang="5400000" scaled="1"/>
            </a:grad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从我自己的开发经历而言，设计是相当重要的一环。对于码量比较大的工程而言，首先要做的不是急于上手敲代码，而是先设计好架构，从整个程序要分成哪些个逻辑部分，每个部分包含哪些功能，部分与部分之间、类与类之间的相互关系，再具体到某个功能采用何种方式实现。今年的编译器允许了使用 Java 语言开发，这样我便可以很好地将上学期面向对象课程所学的思想应用到编译器的设计中。例如语法分析阶段采用层次化设计描述语法树的结构，采用工厂模式编写递归下降解析器最终得到语法树。对于条目繁多的 SysY 文法，通过类的继承与多态，以及接口的使用，这些设计方法无疑是面向对象课程所学的一次效果很好的实践。尤其是到了编译器的中后端，完全自行设计的中间代码，从中间代码翻译为目标代码，以及中间代码的解释执行，针对中间代码和目标代码做的各种优化…… 每一个环节都非常考验设计能力。在设计完成得很好后，再进行编码也就并非难事了。编码完成后的调试也是一个很重要的环节，而这个环节也体现了设计的水平。如果前期有个好的设计，写出来的代码也是易于调试的，可读性好，逻辑清晰，不但降低了 bug 发生的可能性，也便于调试和修正 bug。</a:t>
            </a:r>
          </a:p>
        </p:txBody>
      </p:sp>
      <p:sp>
        <p:nvSpPr>
          <p:cNvPr id="100" name="矩形 99"/>
          <p:cNvSpPr/>
          <p:nvPr/>
        </p:nvSpPr>
        <p:spPr bwMode="auto">
          <a:xfrm>
            <a:off x="892175" y="5445125"/>
            <a:ext cx="7176135" cy="1198880"/>
          </a:xfrm>
          <a:prstGeom prst="rect">
            <a:avLst/>
          </a:prstGeom>
          <a:gradFill>
            <a:gsLst>
              <a:gs pos="0">
                <a:schemeClr val="accent2">
                  <a:lumMod val="20000"/>
                  <a:lumOff val="80000"/>
                </a:schemeClr>
              </a:gs>
              <a:gs pos="100000">
                <a:schemeClr val="bg1"/>
              </a:gs>
            </a:gsLst>
            <a:lin ang="13200000" scaled="0"/>
          </a:gradFill>
          <a:ln>
            <a:gradFill>
              <a:gsLst>
                <a:gs pos="0">
                  <a:srgbClr val="0070C0"/>
                </a:gs>
                <a:gs pos="100000">
                  <a:schemeClr val="bg1"/>
                </a:gs>
              </a:gsLst>
              <a:lin ang="5400000" scaled="1"/>
            </a:grad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总之，这次编译大作业对我而言是一个巨大的挑战，我本身编程能力不强，这次算是竭尽全力逼迫自己完成。“多思考，早构思，早动手”是我这次编译课设获得的经验，相信这份经验能够在我以后的学习和工作中提供帮助。</a:t>
            </a: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bwMode="auto">
          <a:xfrm>
            <a:off x="539750" y="476885"/>
            <a:ext cx="8366125" cy="6462395"/>
          </a:xfrm>
          <a:prstGeom prst="rect">
            <a:avLst/>
          </a:prstGeom>
          <a:gradFill>
            <a:gsLst>
              <a:gs pos="0">
                <a:srgbClr val="DDE2F3"/>
              </a:gs>
              <a:gs pos="100000">
                <a:schemeClr val="bg1"/>
              </a:gs>
            </a:gsLst>
            <a:lin ang="5400000" scaled="1"/>
          </a:gradFill>
          <a:ln>
            <a:noFill/>
          </a:ln>
          <a:effectLst>
            <a:innerShdw blurRad="76200" dist="50800" dir="18900000">
              <a:prstClr val="black">
                <a:alpha val="32000"/>
              </a:prstClr>
            </a:innerShdw>
          </a:effec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首先，我很喜欢课程节奏，从文法解读、词法分析到最后的代码生成环环相扣。除了优化并没有极难的部分，但是比较考验架构设计和细节处理。我从设计自己的编译器的过程中更多明白了“功夫在事前”。</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其次，编译课让我更大程度地熟悉了 java 语言。在编译中，经常会希望自己实现一些小功能的函数，这和 OO 是完全不同的体验。而且 OO 当年并没有这么多类，不需要进行 package 管理，这是对我的一次很珍贵地面向对象编程的训练机会。</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同时，我认识到了版本管理的重要性。编译是我第一门主动使用 git 管理自己代码的课程，上百次提交悉数记录在我的 git 仓库中。尤其在优化的时候，不小心负优化了就很希望版本回退，这时候 git 就起到了很大的作用。</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最重要的是，编译对我的工程能力有了极大锻炼。比如，整个编译器里庞大的变量数量，如何命名就成为了一个需要我们仔细考量的问题。我经常写着写着不知道这个名字想干啥，或者发现两个地方用了同一个名字产生了数据冲突。另外，我深知我的编译能把 OO 当年的 checkstyle 气死，经常有几百行的方法，有超长类。这样规模的编程开发还是很锻炼我的。</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但编译课也不只有快乐吧，也有很多很多教训。比如让我难过的期中考试，当时我的语法分析中混入了语义分析，导致无法对维数不匹配的变量进行解读，整颗语法树直接 RE 掉了。这导致课上没有通过。现在也为竞速难过。因为刚考完理论，复习了代码优化的各个算法。我学编译的时候是快乐的，我喜欢这种精妙的设计，感觉优化很好玩。但我却因为其他各种繁杂的事儿，没有时间写了，最后就草草地做了很少的优化，寄存器分配和数据流这种经典优化手段都没能实现。</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总体来讲，就是收获满满也教训颇多的一门课。</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4"/>
          <p:cNvSpPr txBox="1"/>
          <p:nvPr/>
        </p:nvSpPr>
        <p:spPr>
          <a:xfrm>
            <a:off x="2195513" y="4471988"/>
            <a:ext cx="5400675" cy="541337"/>
          </a:xfrm>
          <a:prstGeom prst="rect">
            <a:avLst/>
          </a:prstGeom>
          <a:gradFill rotWithShape="1">
            <a:gsLst>
              <a:gs pos="0">
                <a:srgbClr val="5E9EFF">
                  <a:alpha val="100000"/>
                </a:srgbClr>
              </a:gs>
              <a:gs pos="39999">
                <a:srgbClr val="85C2FF">
                  <a:alpha val="100000"/>
                </a:srgbClr>
              </a:gs>
              <a:gs pos="70000">
                <a:srgbClr val="C4D6EB">
                  <a:alpha val="100000"/>
                </a:srgbClr>
              </a:gs>
              <a:gs pos="100000">
                <a:srgbClr val="FFEBFA">
                  <a:alpha val="100000"/>
                </a:srgbClr>
              </a:gs>
            </a:gsLst>
            <a:lin ang="10800000" scaled="1"/>
            <a:tileRect/>
          </a:gradFill>
          <a:ln w="9525" cap="flat" cmpd="sng">
            <a:solidFill>
              <a:schemeClr val="accent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编译器源代码阅读</a:t>
            </a:r>
          </a:p>
        </p:txBody>
      </p:sp>
      <p:sp>
        <p:nvSpPr>
          <p:cNvPr id="8196" name="TextBox 8"/>
          <p:cNvSpPr txBox="1"/>
          <p:nvPr/>
        </p:nvSpPr>
        <p:spPr>
          <a:xfrm>
            <a:off x="2195513" y="3933825"/>
            <a:ext cx="5400675" cy="503238"/>
          </a:xfrm>
          <a:prstGeom prst="rect">
            <a:avLst/>
          </a:prstGeom>
          <a:gradFill rotWithShape="1">
            <a:gsLst>
              <a:gs pos="0">
                <a:srgbClr val="5E9EFF">
                  <a:alpha val="100000"/>
                </a:srgbClr>
              </a:gs>
              <a:gs pos="39999">
                <a:srgbClr val="85C2FF">
                  <a:alpha val="100000"/>
                </a:srgbClr>
              </a:gs>
              <a:gs pos="70000">
                <a:srgbClr val="C4D6EB">
                  <a:alpha val="100000"/>
                </a:srgbClr>
              </a:gs>
              <a:gs pos="100000">
                <a:srgbClr val="FFEBFA">
                  <a:alpha val="100000"/>
                </a:srgbClr>
              </a:gs>
            </a:gsLst>
            <a:lin ang="10800000" scaled="1"/>
            <a:tileRect/>
          </a:gradFill>
          <a:ln w="9525" cap="flat" cmpd="sng">
            <a:solidFill>
              <a:schemeClr val="accent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编译器设计</a:t>
            </a:r>
          </a:p>
        </p:txBody>
      </p:sp>
      <p:sp>
        <p:nvSpPr>
          <p:cNvPr id="8197" name="矩形 28"/>
          <p:cNvSpPr/>
          <p:nvPr/>
        </p:nvSpPr>
        <p:spPr>
          <a:xfrm>
            <a:off x="2266950" y="2349500"/>
            <a:ext cx="520700" cy="1223963"/>
          </a:xfrm>
          <a:prstGeom prst="rect">
            <a:avLst/>
          </a:prstGeom>
          <a:solidFill>
            <a:srgbClr val="CCECFF"/>
          </a:solidFill>
          <a:ln w="9525" cap="flat" cmpd="sng">
            <a:solidFill>
              <a:srgbClr val="FFC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词法分析</a:t>
            </a:r>
          </a:p>
        </p:txBody>
      </p:sp>
      <p:cxnSp>
        <p:nvCxnSpPr>
          <p:cNvPr id="8198" name="直接连接符 46"/>
          <p:cNvCxnSpPr/>
          <p:nvPr/>
        </p:nvCxnSpPr>
        <p:spPr>
          <a:xfrm flipV="1">
            <a:off x="1762125" y="3635375"/>
            <a:ext cx="0" cy="201613"/>
          </a:xfrm>
          <a:prstGeom prst="line">
            <a:avLst/>
          </a:prstGeom>
          <a:ln w="9525" cap="flat" cmpd="sng">
            <a:solidFill>
              <a:schemeClr val="tx1"/>
            </a:solidFill>
            <a:prstDash val="solid"/>
            <a:headEnd type="none" w="med" len="med"/>
            <a:tailEnd type="triangle" w="med" len="med"/>
          </a:ln>
        </p:spPr>
      </p:cxnSp>
      <p:sp>
        <p:nvSpPr>
          <p:cNvPr id="8199" name="矩形 28"/>
          <p:cNvSpPr/>
          <p:nvPr/>
        </p:nvSpPr>
        <p:spPr>
          <a:xfrm>
            <a:off x="1547813" y="3860800"/>
            <a:ext cx="504825" cy="1200150"/>
          </a:xfrm>
          <a:prstGeom prst="rect">
            <a:avLst/>
          </a:prstGeom>
          <a:solidFill>
            <a:srgbClr val="CCECFF"/>
          </a:solidFill>
          <a:ln w="9525" cap="flat" cmpd="sng">
            <a:solidFill>
              <a:srgbClr val="FFC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文法解读</a:t>
            </a:r>
          </a:p>
        </p:txBody>
      </p:sp>
      <p:sp>
        <p:nvSpPr>
          <p:cNvPr id="11271" name="Rectangle 2"/>
          <p:cNvSpPr>
            <a:spLocks noGrp="1"/>
          </p:cNvSpPr>
          <p:nvPr>
            <p:ph type="title"/>
          </p:nvPr>
        </p:nvSpPr>
        <p:spPr>
          <a:xfrm>
            <a:off x="827088" y="608013"/>
            <a:ext cx="7793037" cy="839787"/>
          </a:xfrm>
        </p:spPr>
        <p:txBody>
          <a:bodyPr vert="horz" wrap="square" lIns="91440" tIns="45720" rIns="91440" bIns="45720" anchor="b" anchorCtr="0"/>
          <a:lstStyle/>
          <a:p>
            <a:pPr eaLnBrk="1" hangingPunct="1"/>
            <a:r>
              <a:rPr lang="zh-CN" altLang="en-US" dirty="0"/>
              <a:t>理论课与实验作业概览</a:t>
            </a:r>
          </a:p>
        </p:txBody>
      </p:sp>
      <p:sp>
        <p:nvSpPr>
          <p:cNvPr id="8201" name="矩形 28"/>
          <p:cNvSpPr/>
          <p:nvPr/>
        </p:nvSpPr>
        <p:spPr>
          <a:xfrm>
            <a:off x="1584325" y="5186363"/>
            <a:ext cx="541338" cy="831850"/>
          </a:xfrm>
          <a:prstGeom prst="rect">
            <a:avLst/>
          </a:prstGeom>
          <a:solidFill>
            <a:srgbClr val="FFCCCC"/>
          </a:solidFill>
          <a:ln w="9525" cap="flat" cmpd="sng">
            <a:solidFill>
              <a:schemeClr val="accent1"/>
            </a:solidFill>
            <a:prstDash val="solid"/>
            <a:miter/>
            <a:headEnd type="none" w="med" len="med"/>
            <a:tailEnd type="none" w="med" len="med"/>
          </a:ln>
        </p:spPr>
        <p:txBody>
          <a:bodyPr lIns="36000" tIns="36000" rIns="36000" bIns="3600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200" dirty="0"/>
              <a:t>文法和语言的概念和表示</a:t>
            </a:r>
          </a:p>
        </p:txBody>
      </p:sp>
      <p:sp>
        <p:nvSpPr>
          <p:cNvPr id="8202" name="矩形 28"/>
          <p:cNvSpPr/>
          <p:nvPr/>
        </p:nvSpPr>
        <p:spPr>
          <a:xfrm>
            <a:off x="2155825" y="5186363"/>
            <a:ext cx="503238" cy="831850"/>
          </a:xfrm>
          <a:prstGeom prst="rect">
            <a:avLst/>
          </a:prstGeom>
          <a:solidFill>
            <a:srgbClr val="FFCCCC"/>
          </a:solidFill>
          <a:ln w="9525" cap="flat" cmpd="sng">
            <a:solidFill>
              <a:schemeClr val="accent1"/>
            </a:solidFill>
            <a:prstDash val="solid"/>
            <a:miter/>
            <a:headEnd type="none" w="med" len="med"/>
            <a:tailEnd type="none" w="med" len="med"/>
          </a:ln>
        </p:spPr>
        <p:txBody>
          <a:bodyPr vert="eaVert"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200" dirty="0"/>
              <a:t>词法分析</a:t>
            </a:r>
          </a:p>
        </p:txBody>
      </p:sp>
      <p:sp>
        <p:nvSpPr>
          <p:cNvPr id="8203" name="矩形 28"/>
          <p:cNvSpPr/>
          <p:nvPr/>
        </p:nvSpPr>
        <p:spPr>
          <a:xfrm>
            <a:off x="2686050" y="5187950"/>
            <a:ext cx="503238" cy="831850"/>
          </a:xfrm>
          <a:prstGeom prst="rect">
            <a:avLst/>
          </a:prstGeom>
          <a:solidFill>
            <a:srgbClr val="FFCCCC"/>
          </a:solidFill>
          <a:ln w="9525" cap="flat" cmpd="sng">
            <a:solidFill>
              <a:schemeClr val="accent1"/>
            </a:solidFill>
            <a:prstDash val="solid"/>
            <a:miter/>
            <a:headEnd type="none" w="med" len="med"/>
            <a:tailEnd type="none" w="med" len="med"/>
          </a:ln>
        </p:spPr>
        <p:txBody>
          <a:bodyPr vert="eaVert"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buClrTx/>
              <a:buSzTx/>
              <a:buNone/>
            </a:pPr>
            <a:r>
              <a:rPr lang="zh-CN" altLang="en-US" sz="1200" dirty="0"/>
              <a:t>语法分析</a:t>
            </a:r>
          </a:p>
        </p:txBody>
      </p:sp>
      <p:sp>
        <p:nvSpPr>
          <p:cNvPr id="8204" name="矩形 28"/>
          <p:cNvSpPr/>
          <p:nvPr/>
        </p:nvSpPr>
        <p:spPr>
          <a:xfrm>
            <a:off x="4284663" y="5186363"/>
            <a:ext cx="539750" cy="831850"/>
          </a:xfrm>
          <a:prstGeom prst="rect">
            <a:avLst/>
          </a:prstGeom>
          <a:solidFill>
            <a:srgbClr val="FFCCCC"/>
          </a:solidFill>
          <a:ln w="9525" cap="flat" cmpd="sng">
            <a:solidFill>
              <a:schemeClr val="accent1"/>
            </a:solidFill>
            <a:prstDash val="solid"/>
            <a:miter/>
            <a:headEnd type="none" w="med" len="med"/>
            <a:tailEnd type="none" w="med" len="med"/>
          </a:ln>
        </p:spPr>
        <p:txBody>
          <a:bodyPr lIns="36000" tIns="36000" rIns="36000" bIns="360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200" dirty="0"/>
              <a:t>运行时存储组织及管理</a:t>
            </a:r>
          </a:p>
        </p:txBody>
      </p:sp>
      <p:sp>
        <p:nvSpPr>
          <p:cNvPr id="8205" name="矩形 28"/>
          <p:cNvSpPr/>
          <p:nvPr/>
        </p:nvSpPr>
        <p:spPr>
          <a:xfrm>
            <a:off x="4859338" y="5192713"/>
            <a:ext cx="504825" cy="831850"/>
          </a:xfrm>
          <a:prstGeom prst="rect">
            <a:avLst/>
          </a:prstGeom>
          <a:solidFill>
            <a:srgbClr val="FFCCCC"/>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200" dirty="0"/>
              <a:t>源程序的中间形式</a:t>
            </a:r>
          </a:p>
        </p:txBody>
      </p:sp>
      <p:sp>
        <p:nvSpPr>
          <p:cNvPr id="8206" name="矩形 28"/>
          <p:cNvSpPr/>
          <p:nvPr/>
        </p:nvSpPr>
        <p:spPr>
          <a:xfrm>
            <a:off x="3754438" y="5186363"/>
            <a:ext cx="504825" cy="831850"/>
          </a:xfrm>
          <a:prstGeom prst="rect">
            <a:avLst/>
          </a:prstGeom>
          <a:solidFill>
            <a:srgbClr val="FFCCCC"/>
          </a:solidFill>
          <a:ln w="9525" cap="flat" cmpd="sng">
            <a:solidFill>
              <a:schemeClr val="accent1"/>
            </a:solidFill>
            <a:prstDash val="solid"/>
            <a:miter/>
            <a:headEnd type="none" w="med" len="med"/>
            <a:tailEnd type="none" w="med" len="med"/>
          </a:ln>
        </p:spPr>
        <p:txBody>
          <a:bodyPr vert="eaVert"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buClrTx/>
              <a:buSzTx/>
              <a:buNone/>
            </a:pPr>
            <a:r>
              <a:rPr lang="zh-CN" altLang="en-US" sz="1200" dirty="0"/>
              <a:t>错误处理</a:t>
            </a:r>
          </a:p>
        </p:txBody>
      </p:sp>
      <p:sp>
        <p:nvSpPr>
          <p:cNvPr id="8207" name="矩形 28"/>
          <p:cNvSpPr/>
          <p:nvPr/>
        </p:nvSpPr>
        <p:spPr>
          <a:xfrm>
            <a:off x="5413375" y="5180013"/>
            <a:ext cx="503238" cy="831850"/>
          </a:xfrm>
          <a:prstGeom prst="rect">
            <a:avLst/>
          </a:prstGeom>
          <a:solidFill>
            <a:srgbClr val="FFCCCC"/>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200" dirty="0"/>
              <a:t>语法制导翻译技术</a:t>
            </a:r>
          </a:p>
        </p:txBody>
      </p:sp>
      <p:sp>
        <p:nvSpPr>
          <p:cNvPr id="8208" name="矩形 28"/>
          <p:cNvSpPr/>
          <p:nvPr/>
        </p:nvSpPr>
        <p:spPr>
          <a:xfrm>
            <a:off x="5965825" y="5173663"/>
            <a:ext cx="503238" cy="831850"/>
          </a:xfrm>
          <a:prstGeom prst="rect">
            <a:avLst/>
          </a:prstGeom>
          <a:solidFill>
            <a:srgbClr val="FFCCCC"/>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200" dirty="0"/>
              <a:t>语义分析代码生成</a:t>
            </a:r>
          </a:p>
        </p:txBody>
      </p:sp>
      <p:sp>
        <p:nvSpPr>
          <p:cNvPr id="8209" name="矩形 28"/>
          <p:cNvSpPr/>
          <p:nvPr/>
        </p:nvSpPr>
        <p:spPr>
          <a:xfrm>
            <a:off x="7050088" y="5173663"/>
            <a:ext cx="504825" cy="831850"/>
          </a:xfrm>
          <a:prstGeom prst="rect">
            <a:avLst/>
          </a:prstGeom>
          <a:solidFill>
            <a:srgbClr val="FFCCCC"/>
          </a:solidFill>
          <a:ln w="9525" cap="flat" cmpd="sng">
            <a:solidFill>
              <a:schemeClr val="accent1"/>
            </a:solidFill>
            <a:prstDash val="solid"/>
            <a:miter/>
            <a:headEnd type="none" w="med" len="med"/>
            <a:tailEnd type="none" w="med" len="med"/>
          </a:ln>
        </p:spPr>
        <p:txBody>
          <a:bodyPr vert="eaVert"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buClrTx/>
              <a:buSzTx/>
              <a:buNone/>
            </a:pPr>
            <a:r>
              <a:rPr lang="zh-CN" altLang="en-US" sz="1200" dirty="0"/>
              <a:t>代码优化</a:t>
            </a:r>
          </a:p>
        </p:txBody>
      </p:sp>
      <p:sp>
        <p:nvSpPr>
          <p:cNvPr id="8210" name="矩形 28"/>
          <p:cNvSpPr/>
          <p:nvPr/>
        </p:nvSpPr>
        <p:spPr>
          <a:xfrm>
            <a:off x="6513513" y="5173663"/>
            <a:ext cx="503237" cy="831850"/>
          </a:xfrm>
          <a:prstGeom prst="rect">
            <a:avLst/>
          </a:prstGeom>
          <a:solidFill>
            <a:srgbClr val="FFCCCC"/>
          </a:solid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200" dirty="0"/>
              <a:t>目标代码生成优化</a:t>
            </a:r>
          </a:p>
        </p:txBody>
      </p:sp>
      <p:cxnSp>
        <p:nvCxnSpPr>
          <p:cNvPr id="8211" name="直接连接符 49"/>
          <p:cNvCxnSpPr/>
          <p:nvPr/>
        </p:nvCxnSpPr>
        <p:spPr>
          <a:xfrm flipV="1">
            <a:off x="1546225" y="5119688"/>
            <a:ext cx="6265863" cy="0"/>
          </a:xfrm>
          <a:prstGeom prst="line">
            <a:avLst/>
          </a:prstGeom>
          <a:ln w="9525" cap="flat" cmpd="sng">
            <a:solidFill>
              <a:schemeClr val="tx1"/>
            </a:solidFill>
            <a:prstDash val="solid"/>
            <a:headEnd type="none" w="med" len="med"/>
            <a:tailEnd type="triangle" w="med" len="med"/>
          </a:ln>
        </p:spPr>
      </p:cxnSp>
      <p:sp>
        <p:nvSpPr>
          <p:cNvPr id="8212" name="圆角矩形 52"/>
          <p:cNvSpPr/>
          <p:nvPr/>
        </p:nvSpPr>
        <p:spPr>
          <a:xfrm>
            <a:off x="2195513" y="2205038"/>
            <a:ext cx="5472112" cy="1512887"/>
          </a:xfrm>
          <a:prstGeom prst="roundRect">
            <a:avLst>
              <a:gd name="adj" fmla="val 16667"/>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endParaRPr lang="zh-CN" altLang="en-US" sz="1800" dirty="0"/>
          </a:p>
        </p:txBody>
      </p:sp>
      <p:sp>
        <p:nvSpPr>
          <p:cNvPr id="8213" name="流程图: 多文档 53"/>
          <p:cNvSpPr/>
          <p:nvPr/>
        </p:nvSpPr>
        <p:spPr>
          <a:xfrm>
            <a:off x="1568450" y="2205038"/>
            <a:ext cx="460375" cy="1430337"/>
          </a:xfrm>
          <a:prstGeom prst="flowChartMultidocument">
            <a:avLst/>
          </a:prstGeom>
          <a:solidFill>
            <a:srgbClr val="99CCFF"/>
          </a:solidFill>
          <a:ln w="9525" cap="flat" cmpd="sng">
            <a:solidFill>
              <a:schemeClr val="tx1"/>
            </a:solidFill>
            <a:prstDash val="solid"/>
            <a:roun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r>
              <a:rPr lang="zh-CN" altLang="en-US" sz="1800" dirty="0"/>
              <a:t>测试程序</a:t>
            </a:r>
          </a:p>
        </p:txBody>
      </p:sp>
      <p:sp>
        <p:nvSpPr>
          <p:cNvPr id="8214" name="矩形 28"/>
          <p:cNvSpPr/>
          <p:nvPr/>
        </p:nvSpPr>
        <p:spPr>
          <a:xfrm>
            <a:off x="3214688" y="5180013"/>
            <a:ext cx="504825" cy="831850"/>
          </a:xfrm>
          <a:prstGeom prst="rect">
            <a:avLst/>
          </a:prstGeom>
          <a:solidFill>
            <a:srgbClr val="FFCCCC"/>
          </a:solidFill>
          <a:ln w="9525" cap="flat" cmpd="sng">
            <a:solidFill>
              <a:schemeClr val="accent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buClrTx/>
              <a:buSzTx/>
              <a:buNone/>
            </a:pPr>
            <a:r>
              <a:rPr lang="zh-CN" altLang="en-US" sz="1200" dirty="0"/>
              <a:t>符号表管理技术</a:t>
            </a:r>
          </a:p>
        </p:txBody>
      </p:sp>
      <p:sp>
        <p:nvSpPr>
          <p:cNvPr id="8215" name="矩形 28"/>
          <p:cNvSpPr/>
          <p:nvPr/>
        </p:nvSpPr>
        <p:spPr>
          <a:xfrm>
            <a:off x="2805113" y="2349500"/>
            <a:ext cx="447675" cy="1223963"/>
          </a:xfrm>
          <a:prstGeom prst="rect">
            <a:avLst/>
          </a:prstGeom>
          <a:solidFill>
            <a:srgbClr val="CCECFF"/>
          </a:solidFill>
          <a:ln w="9525" cap="flat" cmpd="sng">
            <a:solidFill>
              <a:srgbClr val="FFC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buClrTx/>
              <a:buSzTx/>
              <a:buNone/>
            </a:pPr>
            <a:r>
              <a:rPr lang="zh-CN" altLang="en-US" sz="1800" dirty="0"/>
              <a:t>语法分析</a:t>
            </a:r>
          </a:p>
        </p:txBody>
      </p:sp>
      <p:sp>
        <p:nvSpPr>
          <p:cNvPr id="8216" name="矩形 28"/>
          <p:cNvSpPr/>
          <p:nvPr/>
        </p:nvSpPr>
        <p:spPr>
          <a:xfrm>
            <a:off x="3273425" y="2347913"/>
            <a:ext cx="382588" cy="1222375"/>
          </a:xfrm>
          <a:prstGeom prst="rect">
            <a:avLst/>
          </a:prstGeom>
          <a:solidFill>
            <a:srgbClr val="CCECFF"/>
          </a:solidFill>
          <a:ln w="9525" cap="flat" cmpd="sng">
            <a:solidFill>
              <a:srgbClr val="FFC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符号表</a:t>
            </a:r>
          </a:p>
        </p:txBody>
      </p:sp>
      <p:sp>
        <p:nvSpPr>
          <p:cNvPr id="8217" name="矩形 28"/>
          <p:cNvSpPr/>
          <p:nvPr/>
        </p:nvSpPr>
        <p:spPr>
          <a:xfrm>
            <a:off x="3676650" y="2349500"/>
            <a:ext cx="525463" cy="1214438"/>
          </a:xfrm>
          <a:prstGeom prst="rect">
            <a:avLst/>
          </a:prstGeom>
          <a:solidFill>
            <a:srgbClr val="CCECFF"/>
          </a:solidFill>
          <a:ln w="9525" cap="flat" cmpd="sng">
            <a:solidFill>
              <a:srgbClr val="FFC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错误处理</a:t>
            </a:r>
          </a:p>
        </p:txBody>
      </p:sp>
      <p:sp>
        <p:nvSpPr>
          <p:cNvPr id="8218" name="矩形 28"/>
          <p:cNvSpPr/>
          <p:nvPr/>
        </p:nvSpPr>
        <p:spPr>
          <a:xfrm>
            <a:off x="4210050" y="2347913"/>
            <a:ext cx="2500313" cy="1222375"/>
          </a:xfrm>
          <a:prstGeom prst="rect">
            <a:avLst/>
          </a:prstGeom>
          <a:solidFill>
            <a:srgbClr val="CCECFF"/>
          </a:solidFill>
          <a:ln w="9525" cap="flat" cmpd="sng">
            <a:solidFill>
              <a:srgbClr val="FFC000"/>
            </a:solidFill>
            <a:prstDash val="solid"/>
            <a:miter/>
            <a:headEnd type="none" w="med" len="med"/>
            <a:tailEnd type="none" w="med" len="med"/>
          </a:ln>
        </p:spPr>
        <p:txBody>
          <a:bodyPr vert="eaVert"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代码生成语义分析</a:t>
            </a:r>
          </a:p>
        </p:txBody>
      </p:sp>
      <p:sp>
        <p:nvSpPr>
          <p:cNvPr id="8219" name="矩形 28"/>
          <p:cNvSpPr/>
          <p:nvPr/>
        </p:nvSpPr>
        <p:spPr>
          <a:xfrm>
            <a:off x="6718300" y="2347913"/>
            <a:ext cx="881063" cy="1216025"/>
          </a:xfrm>
          <a:prstGeom prst="rect">
            <a:avLst/>
          </a:prstGeom>
          <a:solidFill>
            <a:srgbClr val="CCECFF"/>
          </a:solidFill>
          <a:ln w="9525" cap="flat" cmpd="sng">
            <a:solidFill>
              <a:schemeClr val="accent2"/>
            </a:solidFill>
            <a:prstDash val="solid"/>
            <a:miter/>
            <a:headEnd type="none" w="med" len="med"/>
            <a:tailEnd type="none" w="med" len="med"/>
          </a:ln>
        </p:spPr>
        <p:txBody>
          <a:bodyPr vert="eaVert"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a:spcBef>
                <a:spcPct val="0"/>
              </a:spcBef>
              <a:buClrTx/>
              <a:buSzTx/>
              <a:buFontTx/>
              <a:buNone/>
            </a:pPr>
            <a:r>
              <a:rPr lang="zh-CN" altLang="en-US" sz="1800" dirty="0"/>
              <a:t>代码优化</a:t>
            </a:r>
          </a:p>
        </p:txBody>
      </p:sp>
      <p:sp>
        <p:nvSpPr>
          <p:cNvPr id="8220" name="箭头: 右 4"/>
          <p:cNvSpPr/>
          <p:nvPr/>
        </p:nvSpPr>
        <p:spPr>
          <a:xfrm>
            <a:off x="2028825" y="2781300"/>
            <a:ext cx="166688" cy="287338"/>
          </a:xfrm>
          <a:prstGeom prst="rightArrow">
            <a:avLst>
              <a:gd name="adj1" fmla="val 50000"/>
              <a:gd name="adj2" fmla="val 50000"/>
            </a:avLst>
          </a:prstGeom>
          <a:solidFill>
            <a:srgbClr val="99CCFF"/>
          </a:solidFill>
          <a:ln w="9525" cap="flat" cmpd="sng">
            <a:solidFill>
              <a:schemeClr val="tx1"/>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stStyle>
          <a:p>
            <a:pPr marL="0" lvl="0" indent="0" algn="ctr" eaLnBrk="1" hangingPunct="1">
              <a:spcBef>
                <a:spcPct val="0"/>
              </a:spcBef>
              <a:buClrTx/>
              <a:buSzTx/>
              <a:buFontTx/>
              <a:buNone/>
            </a:pP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201"/>
                                        </p:tgtEl>
                                        <p:attrNameLst>
                                          <p:attrName>style.visibility</p:attrName>
                                        </p:attrNameLst>
                                      </p:cBhvr>
                                      <p:to>
                                        <p:strVal val="visible"/>
                                      </p:to>
                                    </p:set>
                                    <p:animEffect transition="in" filter="wipe(up)">
                                      <p:cBhvr>
                                        <p:cTn id="7" dur="500"/>
                                        <p:tgtEl>
                                          <p:spTgt spid="82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199"/>
                                        </p:tgtEl>
                                        <p:attrNameLst>
                                          <p:attrName>style.visibility</p:attrName>
                                        </p:attrNameLst>
                                      </p:cBhvr>
                                      <p:to>
                                        <p:strVal val="visible"/>
                                      </p:to>
                                    </p:set>
                                    <p:animEffect transition="in" filter="wipe(up)">
                                      <p:cBhvr>
                                        <p:cTn id="12" dur="500"/>
                                        <p:tgtEl>
                                          <p:spTgt spid="81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198"/>
                                        </p:tgtEl>
                                        <p:attrNameLst>
                                          <p:attrName>style.visibility</p:attrName>
                                        </p:attrNameLst>
                                      </p:cBhvr>
                                      <p:to>
                                        <p:strVal val="visible"/>
                                      </p:to>
                                    </p:set>
                                    <p:animEffect transition="in" filter="wipe(down)">
                                      <p:cBhvr>
                                        <p:cTn id="17" dur="500"/>
                                        <p:tgtEl>
                                          <p:spTgt spid="81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213"/>
                                        </p:tgtEl>
                                        <p:attrNameLst>
                                          <p:attrName>style.visibility</p:attrName>
                                        </p:attrNameLst>
                                      </p:cBhvr>
                                      <p:to>
                                        <p:strVal val="visible"/>
                                      </p:to>
                                    </p:set>
                                    <p:animEffect transition="in" filter="wipe(up)">
                                      <p:cBhvr>
                                        <p:cTn id="22" dur="500"/>
                                        <p:tgtEl>
                                          <p:spTgt spid="82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202"/>
                                        </p:tgtEl>
                                        <p:attrNameLst>
                                          <p:attrName>style.visibility</p:attrName>
                                        </p:attrNameLst>
                                      </p:cBhvr>
                                      <p:to>
                                        <p:strVal val="visible"/>
                                      </p:to>
                                    </p:set>
                                    <p:animEffect transition="in" filter="wipe(up)">
                                      <p:cBhvr>
                                        <p:cTn id="27" dur="500"/>
                                        <p:tgtEl>
                                          <p:spTgt spid="8202"/>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8197"/>
                                        </p:tgtEl>
                                        <p:attrNameLst>
                                          <p:attrName>style.visibility</p:attrName>
                                        </p:attrNameLst>
                                      </p:cBhvr>
                                      <p:to>
                                        <p:strVal val="visible"/>
                                      </p:to>
                                    </p:set>
                                    <p:anim calcmode="lin" valueType="num">
                                      <p:cBhvr>
                                        <p:cTn id="32" dur="500" fill="hold"/>
                                        <p:tgtEl>
                                          <p:spTgt spid="8197"/>
                                        </p:tgtEl>
                                        <p:attrNameLst>
                                          <p:attrName>ppt_w</p:attrName>
                                        </p:attrNameLst>
                                      </p:cBhvr>
                                      <p:tavLst>
                                        <p:tav tm="0">
                                          <p:val>
                                            <p:fltVal val="0"/>
                                          </p:val>
                                        </p:tav>
                                        <p:tav tm="100000">
                                          <p:val>
                                            <p:strVal val="#ppt_w"/>
                                          </p:val>
                                        </p:tav>
                                      </p:tavLst>
                                    </p:anim>
                                    <p:anim calcmode="lin" valueType="num">
                                      <p:cBhvr>
                                        <p:cTn id="33" dur="500" fill="hold"/>
                                        <p:tgtEl>
                                          <p:spTgt spid="8197"/>
                                        </p:tgtEl>
                                        <p:attrNameLst>
                                          <p:attrName>ppt_h</p:attrName>
                                        </p:attrNameLst>
                                      </p:cBhvr>
                                      <p:tavLst>
                                        <p:tav tm="0">
                                          <p:val>
                                            <p:fltVal val="0"/>
                                          </p:val>
                                        </p:tav>
                                        <p:tav tm="100000">
                                          <p:val>
                                            <p:strVal val="#ppt_h"/>
                                          </p:val>
                                        </p:tav>
                                      </p:tavLst>
                                    </p:anim>
                                    <p:animEffect transition="in" filter="fade">
                                      <p:cBhvr>
                                        <p:cTn id="34" dur="500"/>
                                        <p:tgtEl>
                                          <p:spTgt spid="819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8203"/>
                                        </p:tgtEl>
                                        <p:attrNameLst>
                                          <p:attrName>style.visibility</p:attrName>
                                        </p:attrNameLst>
                                      </p:cBhvr>
                                      <p:to>
                                        <p:strVal val="visible"/>
                                      </p:to>
                                    </p:set>
                                    <p:animEffect transition="in" filter="wipe(up)">
                                      <p:cBhvr>
                                        <p:cTn id="39" dur="500"/>
                                        <p:tgtEl>
                                          <p:spTgt spid="8203"/>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8215"/>
                                        </p:tgtEl>
                                        <p:attrNameLst>
                                          <p:attrName>style.visibility</p:attrName>
                                        </p:attrNameLst>
                                      </p:cBhvr>
                                      <p:to>
                                        <p:strVal val="visible"/>
                                      </p:to>
                                    </p:set>
                                    <p:anim calcmode="lin" valueType="num">
                                      <p:cBhvr>
                                        <p:cTn id="44" dur="500" fill="hold"/>
                                        <p:tgtEl>
                                          <p:spTgt spid="8215"/>
                                        </p:tgtEl>
                                        <p:attrNameLst>
                                          <p:attrName>ppt_w</p:attrName>
                                        </p:attrNameLst>
                                      </p:cBhvr>
                                      <p:tavLst>
                                        <p:tav tm="0">
                                          <p:val>
                                            <p:fltVal val="0"/>
                                          </p:val>
                                        </p:tav>
                                        <p:tav tm="100000">
                                          <p:val>
                                            <p:strVal val="#ppt_w"/>
                                          </p:val>
                                        </p:tav>
                                      </p:tavLst>
                                    </p:anim>
                                    <p:anim calcmode="lin" valueType="num">
                                      <p:cBhvr>
                                        <p:cTn id="45" dur="500" fill="hold"/>
                                        <p:tgtEl>
                                          <p:spTgt spid="8215"/>
                                        </p:tgtEl>
                                        <p:attrNameLst>
                                          <p:attrName>ppt_h</p:attrName>
                                        </p:attrNameLst>
                                      </p:cBhvr>
                                      <p:tavLst>
                                        <p:tav tm="0">
                                          <p:val>
                                            <p:fltVal val="0"/>
                                          </p:val>
                                        </p:tav>
                                        <p:tav tm="100000">
                                          <p:val>
                                            <p:strVal val="#ppt_h"/>
                                          </p:val>
                                        </p:tav>
                                      </p:tavLst>
                                    </p:anim>
                                    <p:animEffect transition="in" filter="fade">
                                      <p:cBhvr>
                                        <p:cTn id="46" dur="500"/>
                                        <p:tgtEl>
                                          <p:spTgt spid="82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8214"/>
                                        </p:tgtEl>
                                        <p:attrNameLst>
                                          <p:attrName>style.visibility</p:attrName>
                                        </p:attrNameLst>
                                      </p:cBhvr>
                                      <p:to>
                                        <p:strVal val="visible"/>
                                      </p:to>
                                    </p:set>
                                    <p:animEffect transition="in" filter="wipe(up)">
                                      <p:cBhvr>
                                        <p:cTn id="51" dur="500"/>
                                        <p:tgtEl>
                                          <p:spTgt spid="821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8216"/>
                                        </p:tgtEl>
                                        <p:attrNameLst>
                                          <p:attrName>style.visibility</p:attrName>
                                        </p:attrNameLst>
                                      </p:cBhvr>
                                      <p:to>
                                        <p:strVal val="visible"/>
                                      </p:to>
                                    </p:set>
                                    <p:anim calcmode="lin" valueType="num">
                                      <p:cBhvr>
                                        <p:cTn id="56" dur="500" fill="hold"/>
                                        <p:tgtEl>
                                          <p:spTgt spid="8216"/>
                                        </p:tgtEl>
                                        <p:attrNameLst>
                                          <p:attrName>ppt_w</p:attrName>
                                        </p:attrNameLst>
                                      </p:cBhvr>
                                      <p:tavLst>
                                        <p:tav tm="0">
                                          <p:val>
                                            <p:fltVal val="0"/>
                                          </p:val>
                                        </p:tav>
                                        <p:tav tm="100000">
                                          <p:val>
                                            <p:strVal val="#ppt_w"/>
                                          </p:val>
                                        </p:tav>
                                      </p:tavLst>
                                    </p:anim>
                                    <p:anim calcmode="lin" valueType="num">
                                      <p:cBhvr>
                                        <p:cTn id="57" dur="500" fill="hold"/>
                                        <p:tgtEl>
                                          <p:spTgt spid="8216"/>
                                        </p:tgtEl>
                                        <p:attrNameLst>
                                          <p:attrName>ppt_h</p:attrName>
                                        </p:attrNameLst>
                                      </p:cBhvr>
                                      <p:tavLst>
                                        <p:tav tm="0">
                                          <p:val>
                                            <p:fltVal val="0"/>
                                          </p:val>
                                        </p:tav>
                                        <p:tav tm="100000">
                                          <p:val>
                                            <p:strVal val="#ppt_h"/>
                                          </p:val>
                                        </p:tav>
                                      </p:tavLst>
                                    </p:anim>
                                    <p:animEffect transition="in" filter="fade">
                                      <p:cBhvr>
                                        <p:cTn id="58" dur="500"/>
                                        <p:tgtEl>
                                          <p:spTgt spid="82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8206"/>
                                        </p:tgtEl>
                                        <p:attrNameLst>
                                          <p:attrName>style.visibility</p:attrName>
                                        </p:attrNameLst>
                                      </p:cBhvr>
                                      <p:to>
                                        <p:strVal val="visible"/>
                                      </p:to>
                                    </p:set>
                                    <p:animEffect transition="in" filter="wipe(up)">
                                      <p:cBhvr>
                                        <p:cTn id="63" dur="500"/>
                                        <p:tgtEl>
                                          <p:spTgt spid="8206"/>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217"/>
                                        </p:tgtEl>
                                        <p:attrNameLst>
                                          <p:attrName>style.visibility</p:attrName>
                                        </p:attrNameLst>
                                      </p:cBhvr>
                                      <p:to>
                                        <p:strVal val="visible"/>
                                      </p:to>
                                    </p:set>
                                    <p:anim calcmode="lin" valueType="num">
                                      <p:cBhvr>
                                        <p:cTn id="68" dur="500" fill="hold"/>
                                        <p:tgtEl>
                                          <p:spTgt spid="8217"/>
                                        </p:tgtEl>
                                        <p:attrNameLst>
                                          <p:attrName>ppt_w</p:attrName>
                                        </p:attrNameLst>
                                      </p:cBhvr>
                                      <p:tavLst>
                                        <p:tav tm="0">
                                          <p:val>
                                            <p:fltVal val="0"/>
                                          </p:val>
                                        </p:tav>
                                        <p:tav tm="100000">
                                          <p:val>
                                            <p:strVal val="#ppt_w"/>
                                          </p:val>
                                        </p:tav>
                                      </p:tavLst>
                                    </p:anim>
                                    <p:anim calcmode="lin" valueType="num">
                                      <p:cBhvr>
                                        <p:cTn id="69" dur="500" fill="hold"/>
                                        <p:tgtEl>
                                          <p:spTgt spid="8217"/>
                                        </p:tgtEl>
                                        <p:attrNameLst>
                                          <p:attrName>ppt_h</p:attrName>
                                        </p:attrNameLst>
                                      </p:cBhvr>
                                      <p:tavLst>
                                        <p:tav tm="0">
                                          <p:val>
                                            <p:fltVal val="0"/>
                                          </p:val>
                                        </p:tav>
                                        <p:tav tm="100000">
                                          <p:val>
                                            <p:strVal val="#ppt_h"/>
                                          </p:val>
                                        </p:tav>
                                      </p:tavLst>
                                    </p:anim>
                                    <p:animEffect transition="in" filter="fade">
                                      <p:cBhvr>
                                        <p:cTn id="70" dur="500"/>
                                        <p:tgtEl>
                                          <p:spTgt spid="821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8204"/>
                                        </p:tgtEl>
                                        <p:attrNameLst>
                                          <p:attrName>style.visibility</p:attrName>
                                        </p:attrNameLst>
                                      </p:cBhvr>
                                      <p:to>
                                        <p:strVal val="visible"/>
                                      </p:to>
                                    </p:set>
                                    <p:animEffect transition="in" filter="wipe(up)">
                                      <p:cBhvr>
                                        <p:cTn id="75" dur="500"/>
                                        <p:tgtEl>
                                          <p:spTgt spid="820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8205"/>
                                        </p:tgtEl>
                                        <p:attrNameLst>
                                          <p:attrName>style.visibility</p:attrName>
                                        </p:attrNameLst>
                                      </p:cBhvr>
                                      <p:to>
                                        <p:strVal val="visible"/>
                                      </p:to>
                                    </p:set>
                                    <p:animEffect transition="in" filter="wipe(up)">
                                      <p:cBhvr>
                                        <p:cTn id="80" dur="500"/>
                                        <p:tgtEl>
                                          <p:spTgt spid="820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8207"/>
                                        </p:tgtEl>
                                        <p:attrNameLst>
                                          <p:attrName>style.visibility</p:attrName>
                                        </p:attrNameLst>
                                      </p:cBhvr>
                                      <p:to>
                                        <p:strVal val="visible"/>
                                      </p:to>
                                    </p:set>
                                    <p:animEffect transition="in" filter="wipe(up)">
                                      <p:cBhvr>
                                        <p:cTn id="85" dur="500"/>
                                        <p:tgtEl>
                                          <p:spTgt spid="820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8208"/>
                                        </p:tgtEl>
                                        <p:attrNameLst>
                                          <p:attrName>style.visibility</p:attrName>
                                        </p:attrNameLst>
                                      </p:cBhvr>
                                      <p:to>
                                        <p:strVal val="visible"/>
                                      </p:to>
                                    </p:set>
                                    <p:animEffect transition="in" filter="wipe(up)">
                                      <p:cBhvr>
                                        <p:cTn id="90" dur="500"/>
                                        <p:tgtEl>
                                          <p:spTgt spid="820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8210"/>
                                        </p:tgtEl>
                                        <p:attrNameLst>
                                          <p:attrName>style.visibility</p:attrName>
                                        </p:attrNameLst>
                                      </p:cBhvr>
                                      <p:to>
                                        <p:strVal val="visible"/>
                                      </p:to>
                                    </p:set>
                                    <p:animEffect transition="in" filter="wipe(up)">
                                      <p:cBhvr>
                                        <p:cTn id="95" dur="500"/>
                                        <p:tgtEl>
                                          <p:spTgt spid="8210"/>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8218"/>
                                        </p:tgtEl>
                                        <p:attrNameLst>
                                          <p:attrName>style.visibility</p:attrName>
                                        </p:attrNameLst>
                                      </p:cBhvr>
                                      <p:to>
                                        <p:strVal val="visible"/>
                                      </p:to>
                                    </p:set>
                                    <p:anim calcmode="lin" valueType="num">
                                      <p:cBhvr>
                                        <p:cTn id="100" dur="500" fill="hold"/>
                                        <p:tgtEl>
                                          <p:spTgt spid="8218"/>
                                        </p:tgtEl>
                                        <p:attrNameLst>
                                          <p:attrName>ppt_w</p:attrName>
                                        </p:attrNameLst>
                                      </p:cBhvr>
                                      <p:tavLst>
                                        <p:tav tm="0">
                                          <p:val>
                                            <p:fltVal val="0"/>
                                          </p:val>
                                        </p:tav>
                                        <p:tav tm="100000">
                                          <p:val>
                                            <p:strVal val="#ppt_w"/>
                                          </p:val>
                                        </p:tav>
                                      </p:tavLst>
                                    </p:anim>
                                    <p:anim calcmode="lin" valueType="num">
                                      <p:cBhvr>
                                        <p:cTn id="101" dur="500" fill="hold"/>
                                        <p:tgtEl>
                                          <p:spTgt spid="8218"/>
                                        </p:tgtEl>
                                        <p:attrNameLst>
                                          <p:attrName>ppt_h</p:attrName>
                                        </p:attrNameLst>
                                      </p:cBhvr>
                                      <p:tavLst>
                                        <p:tav tm="0">
                                          <p:val>
                                            <p:fltVal val="0"/>
                                          </p:val>
                                        </p:tav>
                                        <p:tav tm="100000">
                                          <p:val>
                                            <p:strVal val="#ppt_h"/>
                                          </p:val>
                                        </p:tav>
                                      </p:tavLst>
                                    </p:anim>
                                    <p:animEffect transition="in" filter="fade">
                                      <p:cBhvr>
                                        <p:cTn id="102" dur="500"/>
                                        <p:tgtEl>
                                          <p:spTgt spid="821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8209"/>
                                        </p:tgtEl>
                                        <p:attrNameLst>
                                          <p:attrName>style.visibility</p:attrName>
                                        </p:attrNameLst>
                                      </p:cBhvr>
                                      <p:to>
                                        <p:strVal val="visible"/>
                                      </p:to>
                                    </p:set>
                                    <p:animEffect transition="in" filter="wipe(up)">
                                      <p:cBhvr>
                                        <p:cTn id="107" dur="500"/>
                                        <p:tgtEl>
                                          <p:spTgt spid="8209"/>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8219"/>
                                        </p:tgtEl>
                                        <p:attrNameLst>
                                          <p:attrName>style.visibility</p:attrName>
                                        </p:attrNameLst>
                                      </p:cBhvr>
                                      <p:to>
                                        <p:strVal val="visible"/>
                                      </p:to>
                                    </p:set>
                                    <p:anim calcmode="lin" valueType="num">
                                      <p:cBhvr>
                                        <p:cTn id="112" dur="500" fill="hold"/>
                                        <p:tgtEl>
                                          <p:spTgt spid="8219"/>
                                        </p:tgtEl>
                                        <p:attrNameLst>
                                          <p:attrName>ppt_w</p:attrName>
                                        </p:attrNameLst>
                                      </p:cBhvr>
                                      <p:tavLst>
                                        <p:tav tm="0">
                                          <p:val>
                                            <p:fltVal val="0"/>
                                          </p:val>
                                        </p:tav>
                                        <p:tav tm="100000">
                                          <p:val>
                                            <p:strVal val="#ppt_w"/>
                                          </p:val>
                                        </p:tav>
                                      </p:tavLst>
                                    </p:anim>
                                    <p:anim calcmode="lin" valueType="num">
                                      <p:cBhvr>
                                        <p:cTn id="113" dur="500" fill="hold"/>
                                        <p:tgtEl>
                                          <p:spTgt spid="8219"/>
                                        </p:tgtEl>
                                        <p:attrNameLst>
                                          <p:attrName>ppt_h</p:attrName>
                                        </p:attrNameLst>
                                      </p:cBhvr>
                                      <p:tavLst>
                                        <p:tav tm="0">
                                          <p:val>
                                            <p:fltVal val="0"/>
                                          </p:val>
                                        </p:tav>
                                        <p:tav tm="100000">
                                          <p:val>
                                            <p:strVal val="#ppt_h"/>
                                          </p:val>
                                        </p:tav>
                                      </p:tavLst>
                                    </p:anim>
                                    <p:animEffect transition="in" filter="fade">
                                      <p:cBhvr>
                                        <p:cTn id="114" dur="500"/>
                                        <p:tgtEl>
                                          <p:spTgt spid="821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8211"/>
                                        </p:tgtEl>
                                        <p:attrNameLst>
                                          <p:attrName>style.visibility</p:attrName>
                                        </p:attrNameLst>
                                      </p:cBhvr>
                                      <p:to>
                                        <p:strVal val="visible"/>
                                      </p:to>
                                    </p:set>
                                    <p:animEffect transition="in" filter="wipe(left)">
                                      <p:cBhvr>
                                        <p:cTn id="119" dur="500"/>
                                        <p:tgtEl>
                                          <p:spTgt spid="8211"/>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childTnLst>
                                    <p:set>
                                      <p:cBhvr>
                                        <p:cTn id="123" dur="1" fill="hold">
                                          <p:stCondLst>
                                            <p:cond delay="0"/>
                                          </p:stCondLst>
                                        </p:cTn>
                                        <p:tgtEl>
                                          <p:spTgt spid="8212"/>
                                        </p:tgtEl>
                                        <p:attrNameLst>
                                          <p:attrName>style.visibility</p:attrName>
                                        </p:attrNameLst>
                                      </p:cBhvr>
                                      <p:to>
                                        <p:strVal val="visible"/>
                                      </p:to>
                                    </p:set>
                                    <p:anim calcmode="lin" valueType="num">
                                      <p:cBhvr>
                                        <p:cTn id="124" dur="500" fill="hold"/>
                                        <p:tgtEl>
                                          <p:spTgt spid="8212"/>
                                        </p:tgtEl>
                                        <p:attrNameLst>
                                          <p:attrName>ppt_w</p:attrName>
                                        </p:attrNameLst>
                                      </p:cBhvr>
                                      <p:tavLst>
                                        <p:tav tm="0">
                                          <p:val>
                                            <p:fltVal val="0"/>
                                          </p:val>
                                        </p:tav>
                                        <p:tav tm="100000">
                                          <p:val>
                                            <p:strVal val="#ppt_w"/>
                                          </p:val>
                                        </p:tav>
                                      </p:tavLst>
                                    </p:anim>
                                    <p:anim calcmode="lin" valueType="num">
                                      <p:cBhvr>
                                        <p:cTn id="125" dur="500" fill="hold"/>
                                        <p:tgtEl>
                                          <p:spTgt spid="8212"/>
                                        </p:tgtEl>
                                        <p:attrNameLst>
                                          <p:attrName>ppt_h</p:attrName>
                                        </p:attrNameLst>
                                      </p:cBhvr>
                                      <p:tavLst>
                                        <p:tav tm="0">
                                          <p:val>
                                            <p:fltVal val="0"/>
                                          </p:val>
                                        </p:tav>
                                        <p:tav tm="100000">
                                          <p:val>
                                            <p:strVal val="#ppt_h"/>
                                          </p:val>
                                        </p:tav>
                                      </p:tavLst>
                                    </p:anim>
                                    <p:animEffect transition="in" filter="fade">
                                      <p:cBhvr>
                                        <p:cTn id="126" dur="500"/>
                                        <p:tgtEl>
                                          <p:spTgt spid="821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8195"/>
                                        </p:tgtEl>
                                        <p:attrNameLst>
                                          <p:attrName>style.visibility</p:attrName>
                                        </p:attrNameLst>
                                      </p:cBhvr>
                                      <p:to>
                                        <p:strVal val="visible"/>
                                      </p:to>
                                    </p:set>
                                    <p:animEffect transition="in" filter="wipe(left)">
                                      <p:cBhvr>
                                        <p:cTn id="131" dur="500"/>
                                        <p:tgtEl>
                                          <p:spTgt spid="819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8196"/>
                                        </p:tgtEl>
                                        <p:attrNameLst>
                                          <p:attrName>style.visibility</p:attrName>
                                        </p:attrNameLst>
                                      </p:cBhvr>
                                      <p:to>
                                        <p:strVal val="visible"/>
                                      </p:to>
                                    </p:set>
                                    <p:animEffect transition="in" filter="wipe(left)">
                                      <p:cBhvr>
                                        <p:cTn id="136" dur="500"/>
                                        <p:tgtEl>
                                          <p:spTgt spid="819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8220"/>
                                        </p:tgtEl>
                                        <p:attrNameLst>
                                          <p:attrName>style.visibility</p:attrName>
                                        </p:attrNameLst>
                                      </p:cBhvr>
                                      <p:to>
                                        <p:strVal val="visible"/>
                                      </p:to>
                                    </p:set>
                                    <p:animEffect transition="in" filter="wipe(left)">
                                      <p:cBhvr>
                                        <p:cTn id="141" dur="500"/>
                                        <p:tgtEl>
                                          <p:spTgt spid="8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p:bldP spid="8196" grpId="0" animBg="1"/>
      <p:bldP spid="8197" grpId="0" animBg="1"/>
      <p:bldP spid="8199" grpId="0" animBg="1"/>
      <p:bldP spid="8201" grpId="0" animBg="1"/>
      <p:bldP spid="8202" grpId="0" animBg="1"/>
      <p:bldP spid="8203" grpId="0" animBg="1"/>
      <p:bldP spid="8204" grpId="0" animBg="1"/>
      <p:bldP spid="8205" grpId="0" animBg="1"/>
      <p:bldP spid="8206" grpId="0" animBg="1"/>
      <p:bldP spid="8207" grpId="0" animBg="1"/>
      <p:bldP spid="8208" grpId="0" animBg="1"/>
      <p:bldP spid="8209" grpId="0" animBg="1"/>
      <p:bldP spid="8210" grpId="0" animBg="1"/>
      <p:bldP spid="8212" grpId="0" animBg="1"/>
      <p:bldP spid="8213" grpId="0" animBg="1"/>
      <p:bldP spid="8214" grpId="0" animBg="1"/>
      <p:bldP spid="8215" grpId="0" animBg="1"/>
      <p:bldP spid="8216" grpId="0" animBg="1"/>
      <p:bldP spid="8217" grpId="0" animBg="1"/>
      <p:bldP spid="8218" grpId="0" animBg="1"/>
      <p:bldP spid="8219" grpId="0" animBg="1"/>
      <p:bldP spid="82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05" y="404495"/>
            <a:ext cx="7011670" cy="4246245"/>
          </a:xfrm>
          <a:prstGeom prst="rect">
            <a:avLst/>
          </a:prstGeom>
          <a:gradFill>
            <a:gsLst>
              <a:gs pos="0">
                <a:srgbClr val="DDE2F3"/>
              </a:gs>
              <a:gs pos="100000">
                <a:schemeClr val="bg1"/>
              </a:gs>
            </a:gsLst>
            <a:lin ang="14400000" scaled="0"/>
          </a:gradFill>
          <a:effectLst>
            <a:outerShdw blurRad="50800" dist="38100" dir="5400000" algn="t" rotWithShape="0">
              <a:prstClr val="black">
                <a:alpha val="40000"/>
              </a:prstClr>
            </a:outerShdw>
          </a:effectLst>
        </p:spPr>
        <p:txBody>
          <a:bodyPr wrap="square">
            <a:spAutoFit/>
          </a:bodyPr>
          <a:lstStyle/>
          <a:p>
            <a:pPr marL="0" marR="0" lvl="0" indent="266700" algn="just" defTabSz="914400" rtl="0" eaLnBrk="0" fontAlgn="base" latinLnBrk="0" hangingPunct="0">
              <a:lnSpc>
                <a:spcPct val="150000"/>
              </a:lnSpc>
              <a:spcBef>
                <a:spcPct val="0"/>
              </a:spcBef>
              <a:spcAft>
                <a:spcPts val="0"/>
              </a:spcAft>
              <a:buClrTx/>
              <a:buSzTx/>
              <a:buFontTx/>
              <a:buNone/>
              <a:defRPr/>
            </a:pPr>
            <a:r>
              <a:rPr kumimoji="0" lang="en-US" altLang="zh-CN" sz="1800" b="0" i="0" u="none" strike="noStrike" kern="100" cap="none" spc="0" normalizeH="0" baseline="0" noProof="0" dirty="0">
                <a:ln>
                  <a:noFill/>
                </a:ln>
                <a:solidFill>
                  <a:schemeClr val="tx1"/>
                </a:solidFill>
                <a:effectLst/>
                <a:uLnTx/>
                <a:uFillTx/>
                <a:latin typeface="等线" panose="02010600030101010101" pitchFamily="2" charset="-122"/>
                <a:ea typeface="宋体" panose="02010600030101010101" pitchFamily="2" charset="-122"/>
                <a:cs typeface="Times New Roman" panose="02020603050405020304" pitchFamily="18" charset="0"/>
              </a:rPr>
              <a:t>  </a:t>
            </a:r>
            <a:r>
              <a:rPr kumimoji="0" altLang="zh-CN" sz="1800" b="0" i="0" u="none" strike="noStrike" kern="100" cap="none" spc="0" normalizeH="0" baseline="0" noProof="0" dirty="0">
                <a:ln>
                  <a:noFill/>
                </a:ln>
                <a:solidFill>
                  <a:schemeClr val="tx1"/>
                </a:solidFill>
                <a:effectLst/>
                <a:uLnTx/>
                <a:uFillTx/>
                <a:latin typeface="等线" panose="02010600030101010101" pitchFamily="2" charset="-122"/>
                <a:ea typeface="宋体" panose="02010600030101010101" pitchFamily="2" charset="-122"/>
                <a:cs typeface="Times New Roman" panose="02020603050405020304" pitchFamily="18" charset="0"/>
              </a:rPr>
              <a:t>在本学期的学习中，我认为最大的收获是工程能力的提升和宏观把握项目架构的能力。在编译器的前几次作业中，词法分析器仅仅不足300行，语法分析器不足600行，这就使我感到架构开始变得不再清晰，已经出现自己看不懂的代码了。但是在后几次作业中，我对前面作业进行了小规模的重构，将重复代码抽取成为函数，将程序数据流重新设计为易于理解的模式，最后实现生成mips代码后代码量已经接近5000行，但是我仍然能够比较清晰地知道自己的每块代码在做什么。另外，编译器的架构设计使我充分认识到注释的重要性，注释可以帮助我快速理解代码的含义，从而快速掌握代码架构。</a:t>
            </a:r>
          </a:p>
        </p:txBody>
      </p:sp>
      <p:sp>
        <p:nvSpPr>
          <p:cNvPr id="50178" name="矩形 1"/>
          <p:cNvSpPr>
            <a:spLocks noChangeArrowheads="1"/>
          </p:cNvSpPr>
          <p:nvPr/>
        </p:nvSpPr>
        <p:spPr bwMode="auto">
          <a:xfrm>
            <a:off x="1980104" y="4509165"/>
            <a:ext cx="6552728" cy="1753235"/>
          </a:xfrm>
          <a:prstGeom prst="rect">
            <a:avLst/>
          </a:prstGeom>
          <a:gradFill>
            <a:gsLst>
              <a:gs pos="0">
                <a:srgbClr val="DDE2F3"/>
              </a:gs>
              <a:gs pos="100000">
                <a:schemeClr val="bg1"/>
              </a:gs>
            </a:gsLst>
            <a:lin ang="5400000" scaled="1"/>
          </a:gradFill>
          <a:ln>
            <a:noFill/>
          </a:ln>
          <a:effectLst>
            <a:innerShdw blurRad="76200" dist="50800" dir="18900000">
              <a:prstClr val="black">
                <a:alpha val="32000"/>
              </a:prstClr>
            </a:innerShdw>
          </a:effec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sz="180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本次课设除代码优化部分全部采用文档先行的策略。在语法分析和代码生成两阶段有明显的作用。</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sz="180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一是让coding中的思维深度降低，更轻松。很多需要思考的事情可以直接查找文档中的说明。</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sz="180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二是让错误率降低，大部分设计和思考停留在文档编写阶段，脱离coding可以使思考更全面。</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矩形 2"/>
          <p:cNvSpPr>
            <a:spLocks noChangeArrowheads="1"/>
          </p:cNvSpPr>
          <p:nvPr/>
        </p:nvSpPr>
        <p:spPr bwMode="auto">
          <a:xfrm>
            <a:off x="539750" y="4148773"/>
            <a:ext cx="6732588" cy="2584450"/>
          </a:xfrm>
          <a:prstGeom prst="rect">
            <a:avLst/>
          </a:prstGeom>
          <a:gradFill>
            <a:gsLst>
              <a:gs pos="0">
                <a:srgbClr val="D9EDE9"/>
              </a:gs>
              <a:gs pos="100000">
                <a:schemeClr val="bg1"/>
              </a:gs>
            </a:gsLst>
            <a:lin ang="14400000" scaled="0"/>
          </a:gra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当然除了相关专业知识的收获，还有工程架构设计、调试、时间的任务时，有一些不知所措，然而经过设计构思、按部就班地实现功能，经过不断调试，可以正确运行、取得一定优化的效果，最后达到了3500 行的代码量（不算优化前模块的重复代码），编译课程的学已经成为了一次难忘的旅途，回想起当初每每遇到难以解决的bug时常常怀疑是不是应该选择简单一点的PCODE，现在发现选择挑战mips实际上是更正确的选择——没有突破舒适区，就不会有更大的提升。总而言之，这门课有挑战性，但过程中不乏成就感、满足感的收获，让人有“学到了东西”的充实。</a:t>
            </a:r>
          </a:p>
        </p:txBody>
      </p:sp>
      <p:sp>
        <p:nvSpPr>
          <p:cNvPr id="4" name="矩形 3"/>
          <p:cNvSpPr/>
          <p:nvPr/>
        </p:nvSpPr>
        <p:spPr>
          <a:xfrm>
            <a:off x="1258888" y="333375"/>
            <a:ext cx="6732588" cy="3692525"/>
          </a:xfrm>
          <a:prstGeom prst="rect">
            <a:avLst/>
          </a:prstGeom>
          <a:gradFill>
            <a:gsLst>
              <a:gs pos="0">
                <a:srgbClr val="D9EDE9"/>
              </a:gs>
              <a:gs pos="100000">
                <a:schemeClr val="bg1"/>
              </a:gs>
            </a:gsLst>
            <a:lin ang="4200000" scaled="0"/>
          </a:gradFill>
          <a:ln>
            <a:noFill/>
          </a:ln>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上学期的OO和这学期的编译，我最大的体验就是设计优先，编码其次，尤其是对于这种较大工程的设计。四元式的设计无疑是编译器设计中最为重要的环节，四元式设计的优劣，直接关乎到代码生成和代码优化操作。在代码生成第一次作业里，我没能将中间代码的设计和目标代码关联起来，导致我在实现代码生成时反复重构中间代码，花费了大量时间。这一次让我改掉了先写代码再写设计文档的习惯，认识到设计文档优先的重要性。在MIPS代码生成具体实现中，存储分配让我对OS中的内存分配方案认识得更加彻底，数组存取和函数实参传地址具体实现的操作也加深了我对c语言的理解，对指针操作有更底层的认识。最后我在竞速中也取得了较为理想的排名成绩，这离不开前期花费大量时间去思考和设计。课程组提供的往届优秀设计文档也给了我很多启示，让我在代码优化中少走了许多弯路。</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3260" y="1844675"/>
            <a:ext cx="8294370" cy="3969385"/>
          </a:xfrm>
          <a:prstGeom prst="rect">
            <a:avLst/>
          </a:prstGeom>
          <a:gradFill>
            <a:gsLst>
              <a:gs pos="0">
                <a:srgbClr val="FFEDCB"/>
              </a:gs>
              <a:gs pos="100000">
                <a:srgbClr val="FFCC99"/>
              </a:gs>
            </a:gsLst>
            <a:lin ang="2400000" scaled="0"/>
          </a:gradFill>
        </p:spPr>
        <p:txBody>
          <a:bodyPr wrap="square">
            <a:spAutoFit/>
          </a:bodyPr>
          <a:lstStyle/>
          <a:p>
            <a:pPr marL="0" marR="0" lvl="0" indent="0" algn="just" defTabSz="914400" rtl="0" eaLnBrk="0" fontAlgn="base" latinLnBrk="0" hangingPunct="0">
              <a:lnSpc>
                <a:spcPct val="100000"/>
              </a:lnSpc>
              <a:spcBef>
                <a:spcPct val="0"/>
              </a:spcBef>
              <a:spcAft>
                <a:spcPts val="0"/>
              </a:spcAft>
              <a:buClrTx/>
              <a:buSzTx/>
              <a:buFontTx/>
              <a:buNone/>
              <a:defRPr/>
            </a:pPr>
            <a:r>
              <a:rPr kumimoji="0" lang="en-US" altLang="zh-CN" sz="1800" b="0" i="0" u="none" strike="noStrike" kern="1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00" cap="none" spc="0" normalizeH="0" baseline="0" noProof="0" dirty="0">
                <a:ln>
                  <a:noFill/>
                </a:ln>
                <a:solidFill>
                  <a:srgbClr val="333333"/>
                </a:solidFill>
                <a:effectLst/>
                <a:uLnTx/>
                <a:uFillTx/>
                <a:latin typeface="+mn-ea"/>
                <a:ea typeface="+mn-ea"/>
                <a:cs typeface="Times New Roman" panose="02020603050405020304" pitchFamily="18" charset="0"/>
              </a:rPr>
              <a:t>教训：1. 模块之间尽量解耦，最好可以在统一一种用于交互的数据结构后，两模块间没有任何其他联系。这样在添加功能时如果处理得当，只需对某一个或某几个模块进行修改，而不是牵一发而动全身。比如在我最初设计语法分析器时就没有生成语法树，导致错误处理和代码生成都很难展开，不得已对代码进行了重构。</a:t>
            </a:r>
          </a:p>
          <a:p>
            <a:pPr marL="0" marR="0" lvl="0" indent="0" algn="just" defTabSz="914400" rtl="0" eaLnBrk="0" fontAlgn="base" latinLnBrk="0" hangingPunct="0">
              <a:lnSpc>
                <a:spcPct val="100000"/>
              </a:lnSpc>
              <a:spcBef>
                <a:spcPct val="0"/>
              </a:spcBef>
              <a:spcAft>
                <a:spcPts val="0"/>
              </a:spcAft>
              <a:buClrTx/>
              <a:buSzTx/>
              <a:buFontTx/>
              <a:buNone/>
              <a:defRPr/>
            </a:pPr>
            <a:r>
              <a:rPr kumimoji="0" altLang="zh-CN" sz="1800" b="0" i="0" u="none" strike="noStrike" kern="100" cap="none" spc="0" normalizeH="0" baseline="0" noProof="0" dirty="0">
                <a:ln>
                  <a:noFill/>
                </a:ln>
                <a:solidFill>
                  <a:srgbClr val="333333"/>
                </a:solidFill>
                <a:effectLst/>
                <a:uLnTx/>
                <a:uFillTx/>
                <a:latin typeface="+mn-ea"/>
                <a:ea typeface="+mn-ea"/>
                <a:cs typeface="Times New Roman" panose="02020603050405020304" pitchFamily="18" charset="0"/>
              </a:rPr>
              <a:t>2. 尽量将函数大小控制在 100 行以内，通过这种限制可以强迫自己将功能抽象为函数。虽然某些函数可能只会使用一次，但是在命名合理的前提下，函数调用可以更清楚的体现这段代码要实现的功能。而且事实上很多代码是可以实现复用的。在写代码生成部分时我就未注意到这一点，导致我写了一个长达 1500 行的巨型函数，在进行调试与修改时都困难重重。</a:t>
            </a:r>
          </a:p>
          <a:p>
            <a:pPr marL="0" marR="0" lvl="0" indent="0" algn="just" defTabSz="914400" rtl="0" eaLnBrk="0" fontAlgn="base" latinLnBrk="0" hangingPunct="0">
              <a:lnSpc>
                <a:spcPct val="100000"/>
              </a:lnSpc>
              <a:spcBef>
                <a:spcPct val="0"/>
              </a:spcBef>
              <a:spcAft>
                <a:spcPts val="0"/>
              </a:spcAft>
              <a:buClrTx/>
              <a:buSzTx/>
              <a:buFontTx/>
              <a:buNone/>
              <a:defRPr/>
            </a:pPr>
            <a:r>
              <a:rPr kumimoji="0" altLang="zh-CN" sz="1800" b="0" i="0" u="none" strike="noStrike" kern="100" cap="none" spc="0" normalizeH="0" baseline="0" noProof="0" dirty="0">
                <a:ln>
                  <a:noFill/>
                </a:ln>
                <a:solidFill>
                  <a:srgbClr val="333333"/>
                </a:solidFill>
                <a:effectLst/>
                <a:uLnTx/>
                <a:uFillTx/>
                <a:latin typeface="+mn-ea"/>
                <a:ea typeface="+mn-ea"/>
                <a:cs typeface="Times New Roman" panose="02020603050405020304" pitchFamily="18" charset="0"/>
              </a:rPr>
              <a:t>3. 遇到自己不能解决的问题，多查文献，多问问题。</a:t>
            </a:r>
          </a:p>
          <a:p>
            <a:pPr marL="0" marR="0" lvl="0" indent="0" algn="just" defTabSz="914400" rtl="0" eaLnBrk="0" fontAlgn="base" latinLnBrk="0" hangingPunct="0">
              <a:lnSpc>
                <a:spcPct val="100000"/>
              </a:lnSpc>
              <a:spcBef>
                <a:spcPct val="0"/>
              </a:spcBef>
              <a:spcAft>
                <a:spcPts val="0"/>
              </a:spcAft>
              <a:buClrTx/>
              <a:buSzTx/>
              <a:buFontTx/>
              <a:buNone/>
              <a:defRPr/>
            </a:pPr>
            <a:r>
              <a:rPr kumimoji="0" altLang="zh-CN" sz="1800" b="0" i="0" u="none" strike="noStrike" kern="100" cap="none" spc="0" normalizeH="0" baseline="0" noProof="0" dirty="0">
                <a:ln>
                  <a:noFill/>
                </a:ln>
                <a:solidFill>
                  <a:srgbClr val="333333"/>
                </a:solidFill>
                <a:effectLst/>
                <a:uLnTx/>
                <a:uFillTx/>
                <a:latin typeface="+mn-ea"/>
                <a:ea typeface="+mn-ea"/>
                <a:cs typeface="Times New Roman" panose="02020603050405020304" pitchFamily="18" charset="0"/>
              </a:rPr>
              <a:t>4. 在写 c/c++ 程序时尽量不要在 .h 文件中定义函数（inline 函数除外），否则一旦修改某个函数，所有引用了这个 .h 的文件都需要重新编译，效率其低。</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
          <p:cNvSpPr>
            <a:spLocks noChangeArrowheads="1"/>
          </p:cNvSpPr>
          <p:nvPr/>
        </p:nvSpPr>
        <p:spPr bwMode="auto">
          <a:xfrm>
            <a:off x="611505" y="836930"/>
            <a:ext cx="8270240" cy="3692525"/>
          </a:xfrm>
          <a:prstGeom prst="rect">
            <a:avLst/>
          </a:prstGeom>
          <a:gradFill>
            <a:gsLst>
              <a:gs pos="0">
                <a:srgbClr val="FFEDCB"/>
              </a:gs>
              <a:gs pos="100000">
                <a:srgbClr val="FFCC99"/>
              </a:gs>
            </a:gsLst>
            <a:lin ang="14400000" scaled="0"/>
          </a:gra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在学期开始之初，我无论如何也想象不到自己可以用并（没）不（有）熟（用）练（过）的 c++ 写出上万行的程序，并且取得还不错的性能。编译实验对我的代码能力和设计能力都有着极大的提升。看到编译器正确运行并且输出目标代码，还是很有成就感的。</a:t>
            </a:r>
          </a:p>
          <a:p>
            <a:pPr marL="0" marR="0" lvl="0" indent="0" algn="l" defTabSz="914400" rtl="0" eaLnBrk="0" fontAlgn="base" latinLnBrk="0" hangingPunct="0">
              <a:lnSpc>
                <a:spcPct val="100000"/>
              </a:lnSpc>
              <a:spcBef>
                <a:spcPct val="0"/>
              </a:spcBef>
              <a:spcAft>
                <a:spcPct val="0"/>
              </a:spcAft>
              <a:buClrTx/>
              <a:buSzTx/>
              <a:buFontTx/>
              <a:buNone/>
              <a:defRPr/>
            </a:pP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在编写大型系统时，一个清晰的设计尤其重要。因此，在编写代码前我都会给自己列出一个步骤清单，先把架构设计想清楚，从整体结构再到每步实现时的注意事项，然后严格按照之前书写的步骤进行编译器的书写。这样做虽然一开始进度可能会慢于周围的同学，但一个清晰的思路会让后面的工作轻松不少。</a:t>
            </a:r>
          </a:p>
          <a:p>
            <a:pPr marL="0" marR="0" lvl="0" indent="0" algn="l" defTabSz="914400" rtl="0" eaLnBrk="0" fontAlgn="base" latinLnBrk="0" hangingPunct="0">
              <a:lnSpc>
                <a:spcPct val="100000"/>
              </a:lnSpc>
              <a:spcBef>
                <a:spcPct val="0"/>
              </a:spcBef>
              <a:spcAft>
                <a:spcPct val="0"/>
              </a:spcAft>
              <a:buClrTx/>
              <a:buSzTx/>
              <a:buFontTx/>
              <a:buNone/>
              <a:defRPr/>
            </a:pP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除此之外，代码风格和命名也十分重要。在编译器的规模逐渐增加时，一些具体的函数实现方法可能已经变得模糊，如果能有一个清晰的命名和辅助的注释，则可以让自己迅速理解函数的作用，并决定是否调用。</a:t>
            </a:r>
          </a:p>
          <a:p>
            <a:pPr marL="0" marR="0" lvl="0" indent="0" algn="l" defTabSz="914400" rtl="0" eaLnBrk="0" fontAlgn="base" latinLnBrk="0" hangingPunct="0">
              <a:lnSpc>
                <a:spcPct val="100000"/>
              </a:lnSpc>
              <a:spcBef>
                <a:spcPct val="0"/>
              </a:spcBef>
              <a:spcAft>
                <a:spcPct val="0"/>
              </a:spcAft>
              <a:buClrTx/>
              <a:buSzTx/>
              <a:buFontTx/>
              <a:buNone/>
              <a:defRPr/>
            </a:pP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总的来说，虽然中间有过很痛苦的时候，但能自己写出一个基本的编译器还是很有趣的经历 :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矩形 1"/>
          <p:cNvSpPr>
            <a:spLocks noChangeArrowheads="1"/>
          </p:cNvSpPr>
          <p:nvPr/>
        </p:nvSpPr>
        <p:spPr bwMode="auto">
          <a:xfrm>
            <a:off x="57150" y="549275"/>
            <a:ext cx="8688705" cy="5574665"/>
          </a:xfrm>
          <a:prstGeom prst="rect">
            <a:avLst/>
          </a:prstGeom>
          <a:gradFill>
            <a:gsLst>
              <a:gs pos="0">
                <a:schemeClr val="tx2">
                  <a:lumMod val="20000"/>
                  <a:lumOff val="80000"/>
                </a:schemeClr>
              </a:gs>
              <a:gs pos="100000">
                <a:schemeClr val="bg1">
                  <a:lumMod val="95000"/>
                </a:schemeClr>
              </a:gs>
            </a:gsLst>
            <a:lin ang="20400000" scaled="0"/>
          </a:gra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    </a:t>
            </a:r>
            <a:r>
              <a:rPr kumimoji="0" altLang="zh-CN"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编译课程具有极高的挑战性，不仅有许多新知识，而且有着不低的代码量。在完成编译课程的学习，尤其是完成编译器课设实验的过程中，我感觉到我的编程能力和编程意识有了不小的提高。</a:t>
            </a:r>
          </a:p>
          <a:p>
            <a:pPr marR="0" lvl="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 </a:t>
            </a:r>
            <a:r>
              <a:rPr kumimoji="0" altLang="zh-CN"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先设计，后编码</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   </a:t>
            </a:r>
            <a:r>
              <a:rPr kumimoji="0" altLang="zh-CN"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其实道理都懂，但是在具体编程的过程中往往会贪图一时的编程速度而忽略了设计的过程。然而事实上，如果一开始设计不周，之后往往会发现自己的编码工作与任务目标南辕北辙的情况，因而白白多做了很多无用功。对于编译器来说，先设计后编码的一个挑战是：之前没有做过类似的编译器项目，有些环节（尤其是代码生成和优化环节）不知道怎么写，只能边学边写，有些时候做一些无用功是难以避免的，但是在总体上仍然要坚持先设计后编码。好的设计不仅不会拖慢整个项目的进度，反而会使后面的编码过程更有章法，避免了很多无用功，节约了项目时间。</a:t>
            </a:r>
          </a:p>
          <a:p>
            <a:pPr marR="0" lvl="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 </a:t>
            </a:r>
            <a:r>
              <a:rPr kumimoji="0" altLang="zh-CN"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解耦</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    </a:t>
            </a:r>
            <a:r>
              <a:rPr kumimoji="0" altLang="zh-CN"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编译器的构造过程让我深深的体会到解耦的重要性。之前的计组和OO从来没有单个项目有过如此高的代码量。面对这么大代码量的工程，同时把程序所有部分的细节记在脑子里是不可能的，所以每次只能处理一部分。然而如果项目解耦的工作做得不好，那么如果要改动编译器的某个部分，就也会牵扯到其他部分，大大增加了代码维护的复杂度。我尽量把词法分析、语法分析（含错误处理）、符号表管理三部分单独提出，作为一个小模块。但是代码生成过程与代码优化部分（主要指数据流分析）的耦合性还是比较大，加大了编程的任务量，而且影响了任务的完成效果。</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878840" y="1124585"/>
            <a:ext cx="7385685" cy="5077460"/>
          </a:xfrm>
          <a:prstGeom prst="rect">
            <a:avLst/>
          </a:prstGeom>
          <a:gradFill>
            <a:gsLst>
              <a:gs pos="0">
                <a:schemeClr val="tx2">
                  <a:lumMod val="20000"/>
                  <a:lumOff val="80000"/>
                </a:schemeClr>
              </a:gs>
              <a:gs pos="100000">
                <a:schemeClr val="bg1">
                  <a:lumMod val="95000"/>
                </a:schemeClr>
              </a:gs>
            </a:gsLst>
            <a:lin ang="5400000" scaled="1"/>
          </a:gra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34495E"/>
                </a:solidFill>
                <a:effectLst/>
                <a:uLnTx/>
                <a:uFillTx/>
                <a:latin typeface="MicrosoftYaHei"/>
                <a:ea typeface="等线" panose="02010600030101010101" pitchFamily="2" charset="-122"/>
                <a:cs typeface="Times New Roman" panose="02020603050405020304" pitchFamily="18" charset="0"/>
              </a:rPr>
              <a:t>    </a:t>
            </a:r>
            <a:r>
              <a:rPr kumimoji="0" altLang="zh-CN"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编译器的设计让我深刻体会了编译系统的理论基础、构造⽅法和实现技术。在编写编译器的过程中，我的动⼿能⼒能⼒⼤⼤提升了，⾃然，编译器的设计总会遇到不少困难，主要如下：</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a:t>
            </a:r>
            <a:r>
              <a:rPr kumimoji="0" altLang="zh-CN"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1）跳转指令的实现，定义了不同的标签，但在编译结束后，会通过遍历将跳转标签替换为跳转到的指令位置即pc值，因此label指令不需要做任何操作。</a:t>
            </a:r>
          </a:p>
          <a:p>
            <a:pPr marL="0" marR="0" lvl="0" indent="0" algn="l" defTabSz="914400" rtl="0" eaLnBrk="0" fontAlgn="base" latinLnBrk="0" hangingPunct="0">
              <a:lnSpc>
                <a:spcPct val="100000"/>
              </a:lnSpc>
              <a:spcBef>
                <a:spcPct val="0"/>
              </a:spcBef>
              <a:spcAft>
                <a:spcPct val="0"/>
              </a:spcAft>
              <a:buClrTx/>
              <a:buSzTx/>
              <a:buFontTx/>
              <a:buNone/>
              <a:defRPr/>
            </a:pPr>
            <a:r>
              <a:rPr kumimoji="0" altLang="zh-CN"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（2）INT指令的回填，在作⽤域开始时并不能确定需要令栈增加的指针数，因此需要编译该作⽤域结束后将增⻓值回填到作⽤域开始时。</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a:t>
            </a:r>
            <a:r>
              <a:rPr kumimoji="0" altLang="zh-CN"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3</a:t>
            </a:r>
            <a:r>
              <a:rPr kumimoji="0" lang="zh-CN"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a:t>
            </a:r>
            <a:r>
              <a:rPr kumimoji="0" altLang="zh-CN"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数组传参，由于函数调⽤时实际上处于第1层（全局变量为第0层），因此不能通过相对地址访问到数组值，因此在传参时须计算该数组在栈中的绝对地址，具体⽅法为将数组的头地址在其所在作⽤域中的地址偏移，以及作⽤域的头地址的绝对地址，⼆者相加即可得到绝对地址。后者的取值是需要在运⾏时求得。在数组取值时，须区分是否为参数中的数组，如果是直接将参数值取出作为数组头地址进⾏之后的取值操作即可。</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    </a:t>
            </a:r>
            <a:r>
              <a:rPr kumimoji="0" altLang="zh-CN" sz="1800" b="0" i="0" u="none" strike="noStrike" kern="1200" cap="none" spc="0" normalizeH="0" baseline="0" noProof="0" dirty="0">
                <a:ln>
                  <a:noFill/>
                </a:ln>
                <a:solidFill>
                  <a:srgbClr val="34495E"/>
                </a:solidFill>
                <a:effectLst/>
                <a:uLnTx/>
                <a:uFillTx/>
                <a:ea typeface="等线" panose="02010600030101010101" pitchFamily="2" charset="-122"/>
                <a:cs typeface="Times New Roman" panose="02020603050405020304" pitchFamily="18" charset="0"/>
              </a:rPr>
              <a:t>这些困难都是通过查阅资料、与同学交流中不断尝试解决的，我也深刻感受到与同学的交流合作、不断地尝试努⼒对于完成⼀个编译系统的巨⼤作⽤，让我受益匪浅。</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矩形 2"/>
          <p:cNvSpPr>
            <a:spLocks noChangeArrowheads="1"/>
          </p:cNvSpPr>
          <p:nvPr/>
        </p:nvSpPr>
        <p:spPr bwMode="auto">
          <a:xfrm>
            <a:off x="824865" y="1124585"/>
            <a:ext cx="7494270" cy="5354320"/>
          </a:xfrm>
          <a:prstGeom prst="rect">
            <a:avLst/>
          </a:prstGeom>
          <a:gradFill>
            <a:gsLst>
              <a:gs pos="0">
                <a:schemeClr val="accent2">
                  <a:lumMod val="20000"/>
                  <a:lumOff val="80000"/>
                </a:schemeClr>
              </a:gs>
              <a:gs pos="100000">
                <a:schemeClr val="bg1"/>
              </a:gs>
            </a:gsLst>
            <a:lin ang="13200000" scaled="0"/>
          </a:gradFill>
          <a:ln>
            <a:gradFill>
              <a:gsLst>
                <a:gs pos="0">
                  <a:srgbClr val="0070C0"/>
                </a:gs>
                <a:gs pos="100000">
                  <a:schemeClr val="bg1"/>
                </a:gs>
              </a:gsLst>
              <a:lin ang="5400000" scaled="1"/>
            </a:grad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《编译技术》是一门很重要的计算机专业课程， 旨在帮助学生了解编译原理，并且自己设计一个小型的编译器。总体来说这门课程难度比较高，需要投入耐心与努力，进行学习，才会有所收获，提高专业知识水平和素养。</a:t>
            </a:r>
          </a:p>
          <a:p>
            <a:pPr marL="0" marR="0" lvl="0" indent="0" algn="l" defTabSz="914400" rtl="0" eaLnBrk="0" fontAlgn="base" latinLnBrk="0" hangingPunct="0">
              <a:lnSpc>
                <a:spcPct val="100000"/>
              </a:lnSpc>
              <a:spcBef>
                <a:spcPct val="0"/>
              </a:spcBef>
              <a:spcAft>
                <a:spcPct val="0"/>
              </a:spcAft>
              <a:buClrTx/>
              <a:buSzTx/>
              <a:buFontTx/>
              <a:buNone/>
              <a:defRPr/>
            </a:pP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lang="en-US"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刚开始学习这门课的时候，我的心中其实还有一些胆怯， 一个人写一个 C--（简易版的 C 语言， 虽然看起来也不是很简易）编译器，这难度也太高了吧？我很担心自己不能完成课程目标，但是害怕又不能解决问题，因此只能投入精力认真对待课程。当我在理论课课堂上认真听课，课后认真完成作业之后，我渐渐发现编译的原理比没有想象中的那么复杂（就像学计组的时候觉得造 CPU 得是多难的事，理解原理后就会发现，一个简单的教学用 CPU 也是可以实现的）。从词法分析，把输入的源程序拆成一个个单词，到语法分析，传说中的递归下降我也成功实现了，到这一步，一个用高级语言写的程序的“五脏六腑” 就已经被解析出来了。接下来，利用在理论课上学习的语法制导翻译知识，我自己设计了一套 pcode 代码，并且把语法制导翻译加入到了我的语法分析作业中，我的编译程序输出了一套底层的 pcode 类汇编代码，当时的喜悦是无法形容的。在验证了自己的 pcode 基本没有问题之后，我开始着手设计 pcode 解释器，编写完解释器，程序跑出了正确的结果，这是令人十分欣喜的。</a:t>
            </a: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矩形 2"/>
          <p:cNvSpPr>
            <a:spLocks noChangeArrowheads="1"/>
          </p:cNvSpPr>
          <p:nvPr/>
        </p:nvSpPr>
        <p:spPr bwMode="auto">
          <a:xfrm>
            <a:off x="824865" y="1124585"/>
            <a:ext cx="7639685" cy="5020945"/>
          </a:xfrm>
          <a:prstGeom prst="rect">
            <a:avLst/>
          </a:prstGeom>
          <a:gradFill>
            <a:gsLst>
              <a:gs pos="0">
                <a:srgbClr val="DDE2F3"/>
              </a:gs>
              <a:gs pos="100000">
                <a:schemeClr val="bg1"/>
              </a:gs>
            </a:gsLst>
            <a:lin ang="5400000" scaled="1"/>
          </a:gradFill>
          <a:ln>
            <a:noFill/>
          </a:ln>
          <a:effectLst>
            <a:innerShdw blurRad="76200" dist="50800" dir="18900000">
              <a:prstClr val="black">
                <a:alpha val="32000"/>
              </a:prstClr>
            </a:innerShdw>
          </a:effec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从学期初对编译课程的懵懵懂懂，到现在对自己设计的完整编译器结构的了如指掌，我在编译课程设计种学到了很多。</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刚开始在做词法、语法分析的时候，我并没有感受到编译器设计的魅力。因为这一阶段完全是按照一定的规则对源代码的结构进行分析，不需要构思和布局，是十分枯燥且费力的工作。而这些工作又恰恰是最需要耐心和细心的，因为需要确保每一处逻辑都严丝合缝，确保每一种情况都能被覆盖并且被正确处理。这一部分让我的代码强度有了显著提升。</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而从抽象AST树开始，就需要有构思和布局了。AST结构如何设计方便处理？如何设计便于处理的四元式？四元式的存储结构应该是什么样的？如何导出中间代码更方便？运行栈如何模拟？……每一个设计问题都将一定程度上地影响后续的开发和最终的实现效果，所以必须谨慎思考，以避免不必要的重构。</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然而，即使前期有大量的思考和相对完整的设计，也依然难以避免重构的发生。所以，如何降低耦合度，使得每一个功能模块独立化，成为一个更为重要的问题。良好的模块化设计能让此后的重构工作”胜似闲庭信步“。</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a:t>
            </a: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矩形 2"/>
          <p:cNvSpPr>
            <a:spLocks noChangeArrowheads="1"/>
          </p:cNvSpPr>
          <p:nvPr/>
        </p:nvSpPr>
        <p:spPr bwMode="auto">
          <a:xfrm>
            <a:off x="824865" y="1124585"/>
            <a:ext cx="7823835" cy="4413516"/>
          </a:xfrm>
          <a:prstGeom prst="rect">
            <a:avLst/>
          </a:prstGeom>
          <a:gradFill>
            <a:gsLst>
              <a:gs pos="0">
                <a:srgbClr val="DDE2F3"/>
              </a:gs>
              <a:gs pos="100000">
                <a:schemeClr val="bg1"/>
              </a:gs>
            </a:gsLst>
            <a:lin ang="5400000" scaled="1"/>
          </a:gradFill>
          <a:ln>
            <a:noFill/>
          </a:ln>
          <a:effectLst>
            <a:innerShdw blurRad="76200" dist="50800" dir="18900000">
              <a:prstClr val="black">
                <a:alpha val="32000"/>
              </a:prstClr>
            </a:innerShdw>
          </a:effec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在我看来，优化部分编译器设计中最重要的部分，不仅因为优化能有效提高效率，节省资源，更重要的是，这一部分的众多理论与实践成果中展示着令人惊叹的智慧。当看到一些构思精巧的方法时，时常忍不住抚掌而叹一声”妙啊“。虽然构想了很多情况，但是到测试数据上，并不一定能够有很好的效果。面对这种情况，要学会调整心态，能够实现某一项优化，本身就是一项很有成就感的事，即使没有反映到分数上，也是一件值得兴奋的。</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编译实验确实是很花费体力的一项工作，很多过程思考起来并不难，但是处理起来细节很多，很繁琐。能坚持下来很考验毅力，磨练意志。</a:t>
            </a:r>
          </a:p>
          <a:p>
            <a:pPr lvl="0" algn="l">
              <a:buClrTx/>
              <a:buSzTx/>
              <a:buFont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想要把每一种情况都处理好，就需要在设计之初仔细思考，统筹和规划的能力尤为重要。边写边想往往会导致大量的重构，非常痛苦。不过，即使有比较全面的构思，其实也会有一定的重构，因为随着了解的深入，思考的角度发生变化。所以，在编写代码的过程中要尽可能地降低耦合度，让修改更加方便。</a:t>
            </a:r>
          </a:p>
          <a:p>
            <a:pPr lvl="0">
              <a:buClrTx/>
              <a:buSzTx/>
              <a:buNone/>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从“</a:t>
            </a:r>
            <a:r>
              <a:rPr lang="en-US" altLang="zh-CN" sz="1800" err="1">
                <a:solidFill>
                  <a:srgbClr val="333333"/>
                </a:solidFill>
                <a:latin typeface="+mn-ea"/>
                <a:ea typeface="+mn-ea"/>
                <a:cs typeface="Times New Roman" panose="02020603050405020304" pitchFamily="18" charset="0"/>
                <a:sym typeface="+mn-ea"/>
              </a:rPr>
              <a:t>程序的编写者</a:t>
            </a:r>
            <a:r>
              <a:rPr lang="en-US" altLang="zh-CN" sz="1800">
                <a:solidFill>
                  <a:srgbClr val="333333"/>
                </a:solidFill>
                <a:latin typeface="+mn-ea"/>
                <a:ea typeface="+mn-ea"/>
                <a:cs typeface="Times New Roman" panose="02020603050405020304" pitchFamily="18" charset="0"/>
                <a:sym typeface="+mn-ea"/>
              </a:rPr>
              <a:t>”到</a:t>
            </a:r>
            <a:r>
              <a:rPr lang="en-US" altLang="zh-CN" sz="1800" dirty="0" err="1">
                <a:solidFill>
                  <a:srgbClr val="333333"/>
                </a:solidFill>
                <a:latin typeface="+mn-ea"/>
                <a:ea typeface="+mn-ea"/>
                <a:cs typeface="Times New Roman" panose="02020603050405020304" pitchFamily="18" charset="0"/>
                <a:sym typeface="+mn-ea"/>
              </a:rPr>
              <a:t>“程序的解读者</a:t>
            </a:r>
            <a:r>
              <a:rPr lang="en-US" altLang="zh-CN" sz="1800" noProof="0" dirty="0">
                <a:ln>
                  <a:noFill/>
                </a:ln>
                <a:solidFill>
                  <a:srgbClr val="333333"/>
                </a:solidFill>
                <a:effectLst/>
                <a:uLnTx/>
                <a:uFillTx/>
                <a:latin typeface="+mn-ea"/>
                <a:ea typeface="+mn-ea"/>
                <a:cs typeface="Times New Roman" panose="02020603050405020304" pitchFamily="18" charset="0"/>
                <a:sym typeface="+mn-ea"/>
              </a:rPr>
              <a:t>“，视角的转变也使得我对计算机的理解有了更深入的理解，更能感受到，这小小的四方盒子有种种玄妙。</a:t>
            </a: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4805" y="333375"/>
            <a:ext cx="8310880" cy="3415030"/>
          </a:xfrm>
          <a:prstGeom prst="rect">
            <a:avLst/>
          </a:prstGeom>
          <a:gradFill>
            <a:gsLst>
              <a:gs pos="0">
                <a:srgbClr val="D9EDE9"/>
              </a:gs>
              <a:gs pos="100000">
                <a:schemeClr val="bg1"/>
              </a:gs>
            </a:gsLst>
            <a:lin ang="4200000" scaled="0"/>
          </a:gradFill>
          <a:ln>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多与老师、同学、助教交流。（语言上设计的交流，并非互相看代码）</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编译实验是我与同学、助教交流最多的一门课程，一方面是因为编译实验确实难度较大，闭门造车难以成功，另一方面也是因为我在学习的过程中感受到了交流的益处。</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虽然我们的面对的文法都是相同的，但不同的同学会有不同的设计，有时差距也会很大，如果我们只是按照自己的设计往下走，往往越走越窄，出现了逻辑上的错误也难以发现，但如果我们多与同学进行交流，往往会感叹 “原来还可以这么实现！”。在与多位同学交流之后，总结不同设计的优点，再对比自己设计上的不足加以改进，效果或许会更好。</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dirty="0">
                <a:ln>
                  <a:noFill/>
                </a:ln>
                <a:solidFill>
                  <a:srgbClr val="333333"/>
                </a:solidFill>
                <a:effectLst/>
                <a:uLnTx/>
                <a:uFillTx/>
                <a:latin typeface="+mn-ea"/>
                <a:ea typeface="+mn-ea"/>
                <a:cs typeface="Times New Roman" panose="02020603050405020304" pitchFamily="18" charset="0"/>
              </a:rPr>
              <a:t>在本学期的学习中，我与多位同学在编译实验的设计上进行了无数次的讨论，尽管我们从未见过彼此写的代码，但在讨论的过程中对不同的设计有了更加清晰的认识，并不断改进自己的程序。</a:t>
            </a:r>
          </a:p>
        </p:txBody>
      </p:sp>
      <p:sp>
        <p:nvSpPr>
          <p:cNvPr id="100" name="矩形 99"/>
          <p:cNvSpPr/>
          <p:nvPr/>
        </p:nvSpPr>
        <p:spPr>
          <a:xfrm>
            <a:off x="344805" y="3933190"/>
            <a:ext cx="8183245" cy="2861310"/>
          </a:xfrm>
          <a:prstGeom prst="rect">
            <a:avLst/>
          </a:prstGeom>
          <a:gradFill>
            <a:gsLst>
              <a:gs pos="0">
                <a:srgbClr val="D9EDE9"/>
              </a:gs>
              <a:gs pos="100000">
                <a:schemeClr val="bg1"/>
              </a:gs>
            </a:gsLst>
            <a:lin ang="4200000" scaled="0"/>
          </a:gradFill>
          <a:ln>
            <a:noFill/>
          </a:ln>
        </p:spPr>
        <p:txBody>
          <a:bodyPr wrap="square">
            <a:spAutoFit/>
          </a:bodyPr>
          <a:lstStyle/>
          <a:p>
            <a:pPr lvl="0" algn="l">
              <a:buClrTx/>
              <a:buSzTx/>
              <a:buFontTx/>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编译原理的课程设计需要尽早选定具体的题目，中途在犹豫编写pcode还是mips的问题上浪费时间和精力并不值得。</a:t>
            </a:r>
          </a:p>
          <a:p>
            <a:pPr lvl="0" algn="l">
              <a:buClrTx/>
              <a:buSzTx/>
              <a:buFontTx/>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在编译器的设计阶段，阅读pascalS编译器的源码以及github上相关的代码，帮助我在初期梳理清了词法分析、语法分析以及中间代码生成这些组成部分的结构。在此基础上，再根据现实的设计在细节上进行修改与完善，比如完善中间代码设计以及解释执行程序的编写、数据结构的选用等，从而相对顺利的完成了代码的设计与初步的实现。</a:t>
            </a:r>
          </a:p>
          <a:p>
            <a:pPr lvl="0" algn="l">
              <a:buClrTx/>
              <a:buSzTx/>
              <a:buFontTx/>
              <a:defRPr/>
            </a:pPr>
            <a:r>
              <a:rPr lang="en-US" altLang="zh-CN" sz="1800" noProof="0" dirty="0">
                <a:ln>
                  <a:noFill/>
                </a:ln>
                <a:solidFill>
                  <a:srgbClr val="333333"/>
                </a:solidFill>
                <a:effectLst/>
                <a:uLnTx/>
                <a:uFillTx/>
                <a:latin typeface="+mn-ea"/>
                <a:ea typeface="+mn-ea"/>
                <a:cs typeface="Times New Roman" panose="02020603050405020304" pitchFamily="18" charset="0"/>
                <a:sym typeface="+mn-ea"/>
              </a:rPr>
              <a:t>    合理安排架构设计与实现的时间，以免一段时间之后需要花费一定的时间来熟悉代码。同时，在代码相关部分推进的同时，也需要合理安排文档进度，一方面完善设计结构，另一方面留以记录熟悉代码。</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vert="horz" wrap="square" lIns="91440" tIns="45720" rIns="91440" bIns="45720" anchor="b" anchorCtr="0"/>
          <a:lstStyle/>
          <a:p>
            <a:pPr eaLnBrk="1" hangingPunct="1"/>
            <a:r>
              <a:rPr lang="zh-CN" altLang="en-US" dirty="0"/>
              <a:t>实验题目</a:t>
            </a:r>
          </a:p>
        </p:txBody>
      </p:sp>
      <p:sp>
        <p:nvSpPr>
          <p:cNvPr id="13315" name="Rectangle 3"/>
          <p:cNvSpPr>
            <a:spLocks noGrp="1"/>
          </p:cNvSpPr>
          <p:nvPr>
            <p:ph idx="1"/>
          </p:nvPr>
        </p:nvSpPr>
        <p:spPr/>
        <p:txBody>
          <a:bodyPr vert="horz" wrap="square" lIns="91440" tIns="45720" rIns="91440" bIns="45720" anchor="t" anchorCtr="0"/>
          <a:lstStyle/>
          <a:p>
            <a:pPr eaLnBrk="1" hangingPunct="1"/>
            <a:r>
              <a:rPr lang="zh-CN" altLang="en-US" dirty="0"/>
              <a:t>根据</a:t>
            </a:r>
            <a:r>
              <a:rPr lang="zh-CN" altLang="en-US" dirty="0">
                <a:solidFill>
                  <a:schemeClr val="hlink"/>
                </a:solidFill>
              </a:rPr>
              <a:t>给定的文法和要求</a:t>
            </a:r>
            <a:r>
              <a:rPr lang="zh-CN" altLang="en-US" dirty="0"/>
              <a:t>实现编译器</a:t>
            </a:r>
            <a:endParaRPr lang="en-US" altLang="zh-CN" dirty="0"/>
          </a:p>
          <a:p>
            <a:pPr lvl="1" eaLnBrk="1" hangingPunct="1">
              <a:lnSpc>
                <a:spcPct val="150000"/>
              </a:lnSpc>
            </a:pPr>
            <a:r>
              <a:rPr lang="zh-CN" altLang="en-US" dirty="0"/>
              <a:t>文法（语法定义、语义约定）</a:t>
            </a:r>
          </a:p>
          <a:p>
            <a:pPr lvl="1" eaLnBrk="1" hangingPunct="1">
              <a:lnSpc>
                <a:spcPct val="150000"/>
              </a:lnSpc>
            </a:pPr>
            <a:r>
              <a:rPr lang="zh-CN" altLang="en-US" dirty="0"/>
              <a:t>中间代码</a:t>
            </a:r>
          </a:p>
          <a:p>
            <a:pPr lvl="1" eaLnBrk="1" hangingPunct="1">
              <a:lnSpc>
                <a:spcPct val="150000"/>
              </a:lnSpc>
            </a:pPr>
            <a:r>
              <a:rPr lang="zh-CN" altLang="en-US" dirty="0"/>
              <a:t>目标码</a:t>
            </a:r>
            <a:endParaRPr lang="en-US" altLang="zh-CN" dirty="0"/>
          </a:p>
          <a:p>
            <a:pPr lvl="1" eaLnBrk="1" hangingPunct="1">
              <a:lnSpc>
                <a:spcPct val="150000"/>
              </a:lnSpc>
            </a:pPr>
            <a:r>
              <a:rPr lang="zh-CN" altLang="en-US" dirty="0"/>
              <a:t>优化</a:t>
            </a:r>
            <a:endParaRPr lang="en-US" altLang="zh-CN" dirty="0"/>
          </a:p>
          <a:p>
            <a:pPr eaLnBrk="1" hangingPunct="1">
              <a:lnSpc>
                <a:spcPct val="150000"/>
              </a:lnSpc>
              <a:buNone/>
            </a:pPr>
            <a:endParaRPr lang="en-US" altLang="zh-CN" dirty="0"/>
          </a:p>
          <a:p>
            <a:pPr eaLnBrk="1" hangingPunct="1"/>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矩形 2"/>
          <p:cNvSpPr>
            <a:spLocks noChangeArrowheads="1"/>
          </p:cNvSpPr>
          <p:nvPr/>
        </p:nvSpPr>
        <p:spPr bwMode="auto">
          <a:xfrm>
            <a:off x="768985" y="476885"/>
            <a:ext cx="8174990" cy="5908040"/>
          </a:xfrm>
          <a:prstGeom prst="rect">
            <a:avLst/>
          </a:prstGeom>
          <a:gradFill>
            <a:gsLst>
              <a:gs pos="0">
                <a:srgbClr val="D9EDE9"/>
              </a:gs>
              <a:gs pos="100000">
                <a:schemeClr val="bg1"/>
              </a:gs>
            </a:gsLst>
            <a:lin ang="14400000" scaled="0"/>
          </a:gra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对于像我这种没有太多编程基础的人来说，本次大作业应该是我第一次写大型的代码项目，一路走过，在作业的完成过程中，我学到了很多，也有许许多多的遗憾。</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首先，最令我感触良多的是，针对一个大的项目，事先想好一个优秀的实现架构至关重要。由于代码架构决定着其可扩展性和实现难易度，因此若要在书写代码和debug上少费些力气，就必须在架构设计上多费些功夫。拿我来说，因为在词法分析中没有为错误处理留出足够的提前量，导致我在错误处理时不得不将其和词法分析耦合在一起，以补丁的方式散落在每一个递归下降的函数中，既毁掉了代码结构，也为我中间代码生成留下了祸根。由于前面错误处理纷繁复杂，在尝试MIP两周仍然无法避免大量bug的情况下，我无奈只能选择了pcode。这是我本次大作业完成过程中最大的遗憾，也是最令我吸取的教训。</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其次，我学会了一个大项目的书写方法。在错误处理和中间代码生成前，我自认为我的代码结构模块化做的还可以。如果要完成一个大项目，就必须对其进行模块化。通过这次作业，我汲取了一定的经验，为今后书写类似项目积累了经验。</a:t>
            </a:r>
          </a:p>
          <a:p>
            <a:pPr marL="0" marR="0" lvl="0" indent="0" algn="l" defTabSz="914400" rtl="0" eaLnBrk="0" fontAlgn="base" latinLnBrk="0" hangingPunct="0">
              <a:lnSpc>
                <a:spcPct val="100000"/>
              </a:lnSpc>
              <a:spcBef>
                <a:spcPct val="0"/>
              </a:spcBef>
              <a:spcAft>
                <a:spcPct val="0"/>
              </a:spcAft>
              <a:buClrTx/>
              <a:buSzTx/>
              <a:buFontTx/>
              <a:buNone/>
              <a:defRPr/>
            </a:pPr>
            <a:r>
              <a:rPr kumimoji="0"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最后，我也对编译器的实现产生了巨大兴趣。在编写编译器的过程中，我尝试读了python的实现代码，尝试从其中得到一点启发。python对于编译器实现十分清晰和简洁，给我带来了很多启发和兴趣。</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总之，本次大作业的实现是一段非常难忘的经历，希望我能总结本次作业的经验教训，从中汲取营养，</a:t>
            </a:r>
          </a:p>
          <a:p>
            <a:pPr marL="0" marR="0" lvl="0" indent="0" algn="l" defTabSz="914400" rtl="0" eaLnBrk="0" fontAlgn="base" latinLnBrk="0" hangingPunct="0">
              <a:lnSpc>
                <a:spcPct val="100000"/>
              </a:lnSpc>
              <a:spcBef>
                <a:spcPct val="0"/>
              </a:spcBef>
              <a:spcAft>
                <a:spcPct val="0"/>
              </a:spcAft>
              <a:buClrTx/>
              <a:buSzTx/>
              <a:buFontTx/>
              <a:buNone/>
              <a:defRPr/>
            </a:pPr>
            <a:r>
              <a:rPr kumimoji="0"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继续在代码之路上前行。</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矩形 2"/>
          <p:cNvSpPr>
            <a:spLocks noChangeArrowheads="1"/>
          </p:cNvSpPr>
          <p:nvPr/>
        </p:nvSpPr>
        <p:spPr bwMode="auto">
          <a:xfrm>
            <a:off x="251460" y="260985"/>
            <a:ext cx="8773160" cy="6185535"/>
          </a:xfrm>
          <a:prstGeom prst="rect">
            <a:avLst/>
          </a:prstGeom>
          <a:gradFill>
            <a:gsLst>
              <a:gs pos="0">
                <a:srgbClr val="D9EDE9"/>
              </a:gs>
              <a:gs pos="100000">
                <a:schemeClr val="bg1"/>
              </a:gs>
            </a:gsLst>
            <a:lin ang="14400000" scaled="0"/>
          </a:gra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首先，这门课我觉得难度是比较大的，但是学习顺序和每次作业给的时间是比较合理的。难度上我认为主要体现在一下几个方面：首先是代码量比以往的课程都要巨大。以往的课程的一次作业的代码量就是小几百行，比较多的就是 OO 的一千出头，而编译这门课程每次作业的代码量有好几次都是大几百行，而代码生成的这一次作业我更是写了两千行左右。另外一点值得注意的是， 编译的每次作业都是在上一次作业之上迭代开发的。以往 OO 每一单元也是这样，但是并不像这次编译这么明显，而由于前期对于编译程序的整体框架缺乏认知，导致做到一半便需要重构前面的代码的情况十分普遍。如何从一开始为比较大的程序设计一个比较好的框架，为后续开发留有可扩展的空间也是这门课程想让我们体会到的事情。顺便还有一点，那就是这门课程是比较综合的一门学科，可以说是综合运用以往课程学到的知识的课程。首先，需要选择一门你比较熟悉的语言，然后运用合适的设计模式等知识来设计一个比较好的构架，而 ast 树等结构的实现也顺便可以让你复习一下数据结构的知识。而到了代码生成的阶段，你还需要拾起机组 mips 汇编相关的知识，并自己独立设计内存、寄存器分配等策略。可以说，这是一门比较综合的学科，而如果前面的知识学的不好或者有所遗忘的话，可能就会觉得有些困难。但是这些都是暂时的，只要你肯花时间复习学习相关知识，花时间思考相关设计，那么我相信这些其实都是可以克服的。</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    </a:t>
            </a:r>
            <a:r>
              <a:rPr kumimoji="0" altLang="zh-CN" sz="1800" b="0" i="0" u="none" strike="noStrike" kern="1200" cap="none" spc="0" normalizeH="0" baseline="0" noProof="0">
                <a:ln>
                  <a:noFill/>
                </a:ln>
                <a:solidFill>
                  <a:srgbClr val="333333"/>
                </a:solidFill>
                <a:effectLst/>
                <a:uLnTx/>
                <a:uFillTx/>
                <a:latin typeface="+mn-ea"/>
                <a:ea typeface="+mn-ea"/>
                <a:cs typeface="Times New Roman" panose="02020603050405020304" pitchFamily="18" charset="0"/>
              </a:rPr>
              <a:t>有些时候，的确有些作业有些难度，让人产生恐惧乃至抵制心理，但是根据我的经验，这些也往往是假象，关键你要敢于静下心坐下来打代码，在打代码的过程中遇到问题解决问题，这样便能让进度快起来，且往往有一种打代码过程中豁然开朗的感觉。我最后根据自身的情况选择了pcode，没有参加竞速， 还是比较可惜的，但是即使这样我也学习到了很多，也很高兴过能够在大三学习编译原理这门课程，实现自己第一个代码量比较大的程序。</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p:txBody>
          <a:bodyPr vert="horz" wrap="square" lIns="91440" tIns="45720" rIns="91440" bIns="45720" anchor="b" anchorCtr="0"/>
          <a:lstStyle/>
          <a:p>
            <a:pPr eaLnBrk="1" hangingPunct="1"/>
            <a:r>
              <a:rPr lang="zh-CN" altLang="en-US" dirty="0"/>
              <a:t>文法</a:t>
            </a:r>
          </a:p>
        </p:txBody>
      </p:sp>
      <p:sp>
        <p:nvSpPr>
          <p:cNvPr id="15363" name="Rectangle 3"/>
          <p:cNvSpPr>
            <a:spLocks noGrp="1"/>
          </p:cNvSpPr>
          <p:nvPr>
            <p:ph idx="1"/>
          </p:nvPr>
        </p:nvSpPr>
        <p:spPr>
          <a:xfrm>
            <a:off x="1182688" y="2017713"/>
            <a:ext cx="7772400" cy="4291012"/>
          </a:xfrm>
        </p:spPr>
        <p:txBody>
          <a:bodyPr vert="horz" wrap="square" lIns="91440" tIns="45720" rIns="91440" bIns="45720" anchor="t" anchorCtr="0"/>
          <a:lstStyle/>
          <a:p>
            <a:pPr eaLnBrk="1" hangingPunct="1"/>
            <a:r>
              <a:rPr lang="en-US" altLang="zh-CN" dirty="0"/>
              <a:t>SysY</a:t>
            </a:r>
            <a:r>
              <a:rPr lang="zh-CN" altLang="en-US" dirty="0"/>
              <a:t>语言简化版，</a:t>
            </a:r>
            <a:r>
              <a:rPr lang="en-US" altLang="zh-CN" dirty="0"/>
              <a:t>C</a:t>
            </a:r>
            <a:r>
              <a:rPr lang="zh-CN" altLang="en-US" dirty="0"/>
              <a:t>语言的子集</a:t>
            </a:r>
            <a:endParaRPr lang="en-US" altLang="zh-CN" dirty="0"/>
          </a:p>
          <a:p>
            <a:pPr eaLnBrk="1" hangingPunct="1"/>
            <a:r>
              <a:rPr lang="zh-CN" altLang="en-US" dirty="0"/>
              <a:t>如无特殊说明，语义参照</a:t>
            </a:r>
            <a:r>
              <a:rPr lang="en-US" altLang="zh-CN" dirty="0"/>
              <a:t>C</a:t>
            </a:r>
            <a:r>
              <a:rPr lang="zh-CN" altLang="en-US" dirty="0"/>
              <a:t>语言</a:t>
            </a:r>
            <a:endParaRPr lang="en-US" altLang="zh-CN" dirty="0"/>
          </a:p>
          <a:p>
            <a:pPr marL="342900" lvl="1" indent="-342900" eaLnBrk="1" hangingPunct="1">
              <a:buClr>
                <a:schemeClr val="folHlink"/>
              </a:buClr>
              <a:buSzPct val="60000"/>
            </a:pPr>
            <a:r>
              <a:rPr lang="zh-CN" altLang="en-US" dirty="0"/>
              <a:t>具有常量、变量、整数、字符串、一维</a:t>
            </a:r>
            <a:r>
              <a:rPr lang="en-US" altLang="zh-CN" dirty="0"/>
              <a:t>/</a:t>
            </a:r>
            <a:r>
              <a:rPr lang="zh-CN" altLang="en-US" dirty="0"/>
              <a:t>二维数组、函数（带参数）、赋值语句、</a:t>
            </a:r>
            <a:r>
              <a:rPr lang="en-US" altLang="zh-CN" dirty="0"/>
              <a:t>if</a:t>
            </a:r>
            <a:r>
              <a:rPr lang="zh-CN" altLang="en-US" dirty="0"/>
              <a:t>语句、</a:t>
            </a:r>
            <a:r>
              <a:rPr lang="en-US" altLang="zh-CN" dirty="0"/>
              <a:t>while</a:t>
            </a:r>
            <a:r>
              <a:rPr lang="zh-CN" altLang="en-US" dirty="0"/>
              <a:t>语句、</a:t>
            </a:r>
            <a:r>
              <a:rPr lang="en-US" altLang="zh-CN" dirty="0"/>
              <a:t>break</a:t>
            </a:r>
            <a:r>
              <a:rPr lang="zh-CN" altLang="en-US" dirty="0"/>
              <a:t>语句、</a:t>
            </a:r>
            <a:r>
              <a:rPr lang="en-US" altLang="zh-CN" dirty="0"/>
              <a:t>continue</a:t>
            </a:r>
            <a:r>
              <a:rPr lang="zh-CN" altLang="en-US" dirty="0"/>
              <a:t>语句、语句块、输入输出语句等</a:t>
            </a:r>
            <a:endParaRPr lang="en-US" altLang="zh-CN" dirty="0"/>
          </a:p>
          <a:p>
            <a:pPr eaLnBrk="1" hangingPunct="1">
              <a:buNone/>
            </a:pPr>
            <a:r>
              <a:rPr lang="en-US" altLang="zh-CN"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vert="horz" wrap="square" lIns="91440" tIns="45720" rIns="91440" bIns="45720" anchor="b" anchorCtr="0"/>
          <a:lstStyle/>
          <a:p>
            <a:pPr eaLnBrk="1" hangingPunct="1"/>
            <a:r>
              <a:rPr lang="zh-CN" altLang="en-US" dirty="0"/>
              <a:t>中间代码</a:t>
            </a:r>
          </a:p>
        </p:txBody>
      </p:sp>
      <p:sp>
        <p:nvSpPr>
          <p:cNvPr id="17411" name="Rectangle 3"/>
          <p:cNvSpPr>
            <a:spLocks noGrp="1"/>
          </p:cNvSpPr>
          <p:nvPr>
            <p:ph idx="1"/>
          </p:nvPr>
        </p:nvSpPr>
        <p:spPr>
          <a:xfrm>
            <a:off x="1182688" y="2017713"/>
            <a:ext cx="7772400" cy="4291012"/>
          </a:xfrm>
        </p:spPr>
        <p:txBody>
          <a:bodyPr vert="horz" wrap="square" lIns="91440" tIns="45720" rIns="91440" bIns="45720" anchor="t" anchorCtr="0"/>
          <a:lstStyle/>
          <a:p>
            <a:pPr eaLnBrk="1" hangingPunct="1"/>
            <a:r>
              <a:rPr lang="zh-CN" altLang="en-US" dirty="0"/>
              <a:t>按一定要求自行设计的四元式</a:t>
            </a:r>
            <a:endParaRPr lang="en-US" altLang="zh-CN" dirty="0"/>
          </a:p>
          <a:p>
            <a:pPr eaLnBrk="1" hangingPunct="1"/>
            <a:r>
              <a:rPr lang="en-US" altLang="zh-CN" dirty="0"/>
              <a:t>LLVM IR</a:t>
            </a:r>
          </a:p>
          <a:p>
            <a:pPr eaLnBrk="1" hangingPunct="1"/>
            <a:r>
              <a:rPr lang="zh-CN" altLang="en-US" dirty="0"/>
              <a:t>生成</a:t>
            </a:r>
            <a:r>
              <a:rPr lang="en-US" altLang="zh-CN" dirty="0"/>
              <a:t>PCODE</a:t>
            </a:r>
            <a:r>
              <a:rPr lang="zh-CN" altLang="en-US" dirty="0"/>
              <a:t>时可以没有中间代码</a:t>
            </a:r>
            <a:endParaRPr lang="en-US" altLang="zh-CN" dirty="0"/>
          </a:p>
          <a:p>
            <a:pPr eaLnBrk="1" hangingPunct="1">
              <a:buNone/>
            </a:pPr>
            <a:endParaRPr lang="en-US" altLang="zh-CN" dirty="0"/>
          </a:p>
          <a:p>
            <a:pPr eaLnBrk="1" hangingPunct="1">
              <a:buNone/>
            </a:pPr>
            <a:r>
              <a:rPr lang="en-US" altLang="zh-CN"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vert="horz" wrap="square" lIns="91440" tIns="45720" rIns="91440" bIns="45720" anchor="b" anchorCtr="0"/>
          <a:lstStyle/>
          <a:p>
            <a:pPr eaLnBrk="1" hangingPunct="1">
              <a:buNone/>
            </a:pPr>
            <a:r>
              <a:rPr lang="zh-CN" altLang="en-US" dirty="0"/>
              <a:t>目标代码（三选一）</a:t>
            </a:r>
          </a:p>
        </p:txBody>
      </p:sp>
      <p:sp>
        <p:nvSpPr>
          <p:cNvPr id="19459" name="Rectangle 3"/>
          <p:cNvSpPr>
            <a:spLocks noGrp="1"/>
          </p:cNvSpPr>
          <p:nvPr>
            <p:ph idx="1"/>
          </p:nvPr>
        </p:nvSpPr>
        <p:spPr>
          <a:xfrm>
            <a:off x="1182688" y="2017713"/>
            <a:ext cx="7961312" cy="4114800"/>
          </a:xfrm>
        </p:spPr>
        <p:txBody>
          <a:bodyPr vert="horz" wrap="square" lIns="91440" tIns="45720" rIns="91440" bIns="45720" anchor="t" anchorCtr="0"/>
          <a:lstStyle/>
          <a:p>
            <a:r>
              <a:rPr lang="en-US" altLang="zh-CN" sz="2800" dirty="0"/>
              <a:t>PCODE</a:t>
            </a:r>
          </a:p>
          <a:p>
            <a:pPr lvl="1"/>
            <a:r>
              <a:rPr lang="zh-CN" altLang="en-US" sz="2400" dirty="0"/>
              <a:t>可参照</a:t>
            </a:r>
            <a:r>
              <a:rPr lang="en-US" altLang="zh-CN" sz="2400" dirty="0"/>
              <a:t>PASCAL-S</a:t>
            </a:r>
            <a:r>
              <a:rPr lang="zh-CN" altLang="en-US" sz="2400" dirty="0"/>
              <a:t>编译器的设计</a:t>
            </a:r>
            <a:endParaRPr lang="en-US" altLang="zh-CN" sz="2400" dirty="0"/>
          </a:p>
          <a:p>
            <a:pPr lvl="1"/>
            <a:r>
              <a:rPr lang="zh-CN" altLang="en-US" sz="2400" dirty="0">
                <a:solidFill>
                  <a:srgbClr val="C00000"/>
                </a:solidFill>
              </a:rPr>
              <a:t>需编写解释执行程序</a:t>
            </a:r>
            <a:r>
              <a:rPr lang="zh-CN" altLang="en-US" sz="2400" dirty="0"/>
              <a:t>对</a:t>
            </a:r>
            <a:r>
              <a:rPr lang="en-US" altLang="zh-CN" sz="2400" dirty="0"/>
              <a:t>PCODE</a:t>
            </a:r>
            <a:r>
              <a:rPr lang="zh-CN" altLang="en-US" sz="2400" dirty="0"/>
              <a:t>代码解释执行</a:t>
            </a:r>
            <a:endParaRPr lang="en-US" altLang="zh-CN" sz="2400" dirty="0"/>
          </a:p>
          <a:p>
            <a:r>
              <a:rPr lang="en-US" altLang="zh-CN" sz="2800" dirty="0"/>
              <a:t>LLVM IR</a:t>
            </a:r>
          </a:p>
          <a:p>
            <a:pPr lvl="1" algn="l"/>
            <a:r>
              <a:rPr lang="en-US" altLang="zh-CN" sz="2400" dirty="0">
                <a:cs typeface="+mn-ea"/>
              </a:rPr>
              <a:t>完成load/store形式的LLVM IR</a:t>
            </a:r>
          </a:p>
          <a:p>
            <a:pPr lvl="1" algn="l"/>
            <a:r>
              <a:rPr lang="en-US" altLang="zh-CN" sz="2400" dirty="0">
                <a:cs typeface="+mn-ea"/>
              </a:rPr>
              <a:t>LLVM IR的运行由llc工具完成</a:t>
            </a:r>
          </a:p>
          <a:p>
            <a:r>
              <a:rPr lang="en-US" altLang="zh-CN" sz="2800" dirty="0"/>
              <a:t>MIPS</a:t>
            </a:r>
            <a:r>
              <a:rPr lang="zh-CN" altLang="en-US" sz="2800" dirty="0"/>
              <a:t>汇编</a:t>
            </a:r>
            <a:endParaRPr lang="en-US" altLang="zh-CN" sz="2800" dirty="0"/>
          </a:p>
          <a:p>
            <a:pPr lvl="1"/>
            <a:r>
              <a:rPr lang="zh-CN" altLang="en-US" sz="2400" dirty="0"/>
              <a:t>生成</a:t>
            </a:r>
            <a:r>
              <a:rPr lang="en-US" altLang="zh-CN" sz="2400" dirty="0"/>
              <a:t>32</a:t>
            </a:r>
            <a:r>
              <a:rPr lang="zh-CN" altLang="en-US" sz="2400" dirty="0"/>
              <a:t>位</a:t>
            </a:r>
            <a:r>
              <a:rPr lang="en-US" altLang="zh-CN" sz="2400" dirty="0"/>
              <a:t>MIPS</a:t>
            </a:r>
            <a:r>
              <a:rPr lang="zh-CN" altLang="en-US" sz="2400" dirty="0"/>
              <a:t>汇编码</a:t>
            </a:r>
          </a:p>
          <a:p>
            <a:pPr lvl="1"/>
            <a:r>
              <a:rPr lang="zh-CN" altLang="en-US" sz="2400" dirty="0"/>
              <a:t>代码生成时合理利用临时寄存器（临时寄存器池），并能生成较高质量的目标代码 </a:t>
            </a:r>
            <a:br>
              <a:rPr lang="zh-CN" altLang="en-US" sz="2400" dirty="0"/>
            </a:br>
            <a:endParaRPr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p:txBody>
          <a:bodyPr vert="horz" wrap="square" lIns="91440" tIns="45720" rIns="91440" bIns="45720" anchor="b" anchorCtr="0"/>
          <a:lstStyle/>
          <a:p>
            <a:pPr eaLnBrk="1" hangingPunct="1"/>
            <a:r>
              <a:rPr lang="zh-CN" altLang="en-US" dirty="0"/>
              <a:t>代码优化</a:t>
            </a:r>
          </a:p>
        </p:txBody>
      </p:sp>
      <p:sp>
        <p:nvSpPr>
          <p:cNvPr id="21507" name="Rectangle 3"/>
          <p:cNvSpPr>
            <a:spLocks noGrp="1"/>
          </p:cNvSpPr>
          <p:nvPr>
            <p:ph idx="1"/>
          </p:nvPr>
        </p:nvSpPr>
        <p:spPr/>
        <p:txBody>
          <a:bodyPr vert="horz" wrap="square" lIns="91440" tIns="45720" rIns="91440" bIns="45720" anchor="t" anchorCtr="0"/>
          <a:lstStyle/>
          <a:p>
            <a:pPr eaLnBrk="1" hangingPunct="1">
              <a:lnSpc>
                <a:spcPct val="150000"/>
              </a:lnSpc>
            </a:pPr>
            <a:r>
              <a:rPr lang="zh-CN" altLang="en-US" sz="2800" dirty="0"/>
              <a:t>基本块内部的公共子表达式删除（</a:t>
            </a:r>
            <a:r>
              <a:rPr lang="en-US" altLang="zh-CN" sz="2800" dirty="0"/>
              <a:t>DAG</a:t>
            </a:r>
            <a:r>
              <a:rPr lang="zh-CN" altLang="en-US" sz="2800" dirty="0"/>
              <a:t>图）；</a:t>
            </a:r>
          </a:p>
          <a:p>
            <a:pPr eaLnBrk="1" hangingPunct="1">
              <a:lnSpc>
                <a:spcPct val="150000"/>
              </a:lnSpc>
            </a:pPr>
            <a:r>
              <a:rPr lang="zh-CN" altLang="en-US" sz="2800" dirty="0"/>
              <a:t>全局寄存器分配（引用计数或着色算法）；</a:t>
            </a:r>
          </a:p>
          <a:p>
            <a:pPr eaLnBrk="1" hangingPunct="1">
              <a:lnSpc>
                <a:spcPct val="150000"/>
              </a:lnSpc>
            </a:pPr>
            <a:r>
              <a:rPr lang="zh-CN" altLang="en-US" sz="2800" dirty="0"/>
              <a:t>数据流分析（通过活跃变量分析，或利用定义</a:t>
            </a:r>
            <a:r>
              <a:rPr lang="en-US" altLang="zh-CN" sz="2800" dirty="0"/>
              <a:t>-</a:t>
            </a:r>
            <a:r>
              <a:rPr lang="zh-CN" altLang="en-US" sz="2800" dirty="0"/>
              <a:t>使用链建网等方法建立冲突图）；</a:t>
            </a:r>
          </a:p>
          <a:p>
            <a:pPr eaLnBrk="1" hangingPunct="1">
              <a:lnSpc>
                <a:spcPct val="150000"/>
              </a:lnSpc>
            </a:pPr>
            <a:r>
              <a:rPr lang="zh-CN" altLang="en-US" sz="2800" dirty="0"/>
              <a:t>其它优化自选</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RmZTU3NWI0YjkxNmY4M2JlMjExNjc1N2JiODBhMjA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50,&quot;width&quot;:1764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3275afa-b41a-434c-8f3d-a010b889b88c}"/>
  <p:tag name="TABLE_ENDDRAG_ORIGIN_RECT" val="602*122"/>
  <p:tag name="TABLE_ENDDRAG_RECT" val="46*239*602*122"/>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199fc98f-8590-419e-b37d-bc18ea3bde49}"/>
  <p:tag name="TABLE_ENDDRAG_ORIGIN_RECT" val="413*443"/>
  <p:tag name="TABLE_ENDDRAG_RECT" val="269*26*413*443"/>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4713ef37-aee4-4552-b9be-a1d7aad51900}"/>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23e24d6c-4be8-4df7-81fb-16abb10c0578}"/>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000,&quot;width&quot;:36900}"/>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SimSun"/>
        <a:cs typeface=""/>
      </a:majorFont>
      <a:minorFont>
        <a:latin typeface="Tahoma"/>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9CCFF"/>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a:solidFill>
          <a:srgbClr val="99CCFF"/>
        </a:solidFill>
        <a:ln w="9525" cap="flat" cmpd="sng" algn="ctr">
          <a:solidFill>
            <a:schemeClr val="tx1"/>
          </a:solidFill>
          <a:prstDash val="solid"/>
          <a:round/>
          <a:headEnd type="none" w="med" len="med"/>
          <a:tailEnd type="triangle"/>
        </a:ln>
      </a:spPr>
      <a:bodyPr/>
      <a:lstStyle/>
    </a:lnDef>
    <a:txDef>
      <a:spPr>
        <a:noFill/>
        <a:ln>
          <a:solidFill>
            <a:schemeClr val="accent2"/>
          </a:solidFill>
        </a:ln>
      </a:spPr>
      <a:bodyPr wrap="square" rtlCol="0">
        <a:spAutoFit/>
      </a:bodyPr>
      <a:lstStyle>
        <a:defPPr>
          <a:defRPr dirty="0" smtClean="0"/>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5153</Words>
  <Application>Microsoft Office PowerPoint</Application>
  <PresentationFormat>全屏显示(4:3)</PresentationFormat>
  <Paragraphs>654</Paragraphs>
  <Slides>51</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51</vt:i4>
      </vt:variant>
    </vt:vector>
  </HeadingPairs>
  <TitlesOfParts>
    <vt:vector size="62" baseType="lpstr">
      <vt:lpstr>Helvetica Neue</vt:lpstr>
      <vt:lpstr>MicrosoftYaHei</vt:lpstr>
      <vt:lpstr>等线</vt:lpstr>
      <vt:lpstr>宋体</vt:lpstr>
      <vt:lpstr>宋体</vt:lpstr>
      <vt:lpstr>Arial</vt:lpstr>
      <vt:lpstr>Cambria</vt:lpstr>
      <vt:lpstr>Tahoma</vt:lpstr>
      <vt:lpstr>Times New Roman</vt:lpstr>
      <vt:lpstr>Wingdings</vt:lpstr>
      <vt:lpstr>Blends</vt:lpstr>
      <vt:lpstr>编译技术实验</vt:lpstr>
      <vt:lpstr>PowerPoint 演示文稿</vt:lpstr>
      <vt:lpstr>三次学习编译全过程</vt:lpstr>
      <vt:lpstr>理论课与实验作业概览</vt:lpstr>
      <vt:lpstr>实验题目</vt:lpstr>
      <vt:lpstr>文法</vt:lpstr>
      <vt:lpstr>中间代码</vt:lpstr>
      <vt:lpstr>目标代码（三选一）</vt:lpstr>
      <vt:lpstr>代码优化</vt:lpstr>
      <vt:lpstr>任务概览</vt:lpstr>
      <vt:lpstr>任务及考核步骤</vt:lpstr>
      <vt:lpstr>评分标准</vt:lpstr>
      <vt:lpstr>分数组成</vt:lpstr>
      <vt:lpstr>文法解读</vt:lpstr>
      <vt:lpstr>文法解读</vt:lpstr>
      <vt:lpstr>文法解读</vt:lpstr>
      <vt:lpstr>词法分析</vt:lpstr>
      <vt:lpstr>词法分析</vt:lpstr>
      <vt:lpstr>语法分析</vt:lpstr>
      <vt:lpstr>错误处理</vt:lpstr>
      <vt:lpstr>错误处理</vt:lpstr>
      <vt:lpstr>代码生成</vt:lpstr>
      <vt:lpstr>竞速排序</vt:lpstr>
      <vt:lpstr>任务及考核说明</vt:lpstr>
      <vt:lpstr>任务及考核日程</vt:lpstr>
      <vt:lpstr>评测及开发环境</vt:lpstr>
      <vt:lpstr>上机安排</vt:lpstr>
      <vt:lpstr>作业提交、课程信息获取</vt:lpstr>
      <vt:lpstr>PowerPoint 演示文稿</vt:lpstr>
      <vt:lpstr>交流与沟通</vt:lpstr>
      <vt:lpstr>为什么会觉得难</vt:lpstr>
      <vt:lpstr>你该怎么做</vt:lpstr>
      <vt:lpstr>你能得到什么</vt:lpstr>
      <vt:lpstr>特别提醒</vt:lpstr>
      <vt:lpstr>特别提醒</vt:lpstr>
      <vt:lpstr>PowerPoint 演示文稿</vt:lpstr>
      <vt:lpstr>参考资料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sei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《编译技术》实践环节</dc:title>
  <dc:creator>yhy</dc:creator>
  <cp:lastModifiedBy>hy y</cp:lastModifiedBy>
  <cp:revision>861</cp:revision>
  <cp:lastPrinted>2022-09-05T05:27:26Z</cp:lastPrinted>
  <dcterms:created xsi:type="dcterms:W3CDTF">2005-11-25T00:59:00Z</dcterms:created>
  <dcterms:modified xsi:type="dcterms:W3CDTF">2022-09-05T07:02:10Z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725F6DEC5EBE439486152AE0DE136DE8</vt:lpwstr>
  </property>
  <property fmtid="{D5CDD505-2E9C-101B-9397-08002B2CF9AE}" pid="3" name="KSOProductBuildVer">
    <vt:lpwstr>2052-11.1.0.12313</vt:lpwstr>
  </property>
</Properties>
</file>